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7"/>
  </p:notesMasterIdLst>
  <p:sldIdLst>
    <p:sldId id="256" r:id="rId2"/>
    <p:sldId id="257" r:id="rId3"/>
    <p:sldId id="285" r:id="rId4"/>
    <p:sldId id="286" r:id="rId5"/>
    <p:sldId id="258" r:id="rId6"/>
    <p:sldId id="289" r:id="rId7"/>
    <p:sldId id="288" r:id="rId8"/>
    <p:sldId id="290" r:id="rId9"/>
    <p:sldId id="291" r:id="rId10"/>
    <p:sldId id="287" r:id="rId11"/>
    <p:sldId id="292" r:id="rId12"/>
    <p:sldId id="263" r:id="rId13"/>
    <p:sldId id="264" r:id="rId14"/>
    <p:sldId id="277" r:id="rId15"/>
    <p:sldId id="279" r:id="rId16"/>
  </p:sldIdLst>
  <p:sldSz cx="9144000" cy="5143500" type="screen16x9"/>
  <p:notesSz cx="6858000" cy="9144000"/>
  <p:embeddedFontLst>
    <p:embeddedFont>
      <p:font typeface="Abadi MT Condensed Light" panose="020B0306030101010103" pitchFamily="34" charset="77"/>
      <p:regular r:id="rId18"/>
    </p:embeddedFont>
    <p:embeddedFont>
      <p:font typeface="Bookman Old Style" panose="02050604050505020204" pitchFamily="18" charset="0"/>
      <p:regular r:id="rId19"/>
      <p:bold r:id="rId20"/>
      <p:italic r:id="rId21"/>
      <p:boldItalic r:id="rId22"/>
    </p:embeddedFont>
    <p:embeddedFont>
      <p:font typeface="Cambria Math" panose="02040503050406030204" pitchFamily="18" charset="0"/>
      <p:regular r:id="rId23"/>
    </p:embeddedFont>
    <p:embeddedFont>
      <p:font typeface="Titillium Web" pitchFamily="2" charset="77"/>
      <p:regular r:id="rId24"/>
      <p:bold r:id="rId25"/>
      <p:italic r:id="rId26"/>
      <p:boldItalic r:id="rId27"/>
    </p:embeddedFont>
    <p:embeddedFont>
      <p:font typeface="Titillium Web ExtraLight"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480"/>
    <a:srgbClr val="394663"/>
    <a:srgbClr val="FFDC8F"/>
    <a:srgbClr val="FDD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6E112-3BCA-C246-A1D5-92F263E02D09}" v="671" dt="2021-04-07T03:25:41.430"/>
  </p1510:revLst>
</p1510:revInfo>
</file>

<file path=ppt/tableStyles.xml><?xml version="1.0" encoding="utf-8"?>
<a:tblStyleLst xmlns:a="http://schemas.openxmlformats.org/drawingml/2006/main" def="{A6198069-E2E6-4704-8FBD-F110967EDED6}">
  <a:tblStyle styleId="{A6198069-E2E6-4704-8FBD-F110967EDED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0"/>
    <p:restoredTop sz="92517"/>
  </p:normalViewPr>
  <p:slideViewPr>
    <p:cSldViewPr snapToGrid="0" snapToObjects="1">
      <p:cViewPr varScale="1">
        <p:scale>
          <a:sx n="158" d="100"/>
          <a:sy n="158" d="100"/>
        </p:scale>
        <p:origin x="5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CA" dirty="0"/>
              <a:t>So as you can see now, running the model produces a user interface with some widgets.</a:t>
            </a:r>
          </a:p>
          <a:p>
            <a:pPr marL="0" lvl="0" indent="0" algn="l" rtl="0">
              <a:spcBef>
                <a:spcPts val="0"/>
              </a:spcBef>
              <a:spcAft>
                <a:spcPts val="0"/>
              </a:spcAft>
              <a:buNone/>
            </a:pPr>
            <a:r>
              <a:rPr lang="en-CA" dirty="0"/>
              <a:t>Here the user can select and change both the type and concentration of elements in solution. From there, the selected values will map back to our database and tell the functions in the model what values to use for the constants. Other parameters such as the ion exchange capacity (Q), duration of experiment, and number of points to be iterated over are also dynamic variables in our model – meaning that they can be selected and changed by the user and simultaneously provide an updated solution.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We can see that by changing the numerical method from runge-kutta-45 to other methods such as LSODA which implements the 8th order </a:t>
            </a:r>
            <a:r>
              <a:rPr lang="en-CA" dirty="0" err="1"/>
              <a:t>adam</a:t>
            </a:r>
            <a:r>
              <a:rPr lang="en-CA" dirty="0"/>
              <a:t> and backward differentiation formula with automatic stiffness detection and switching, we get approximately the same result for the separation factor.</a:t>
            </a:r>
          </a:p>
        </p:txBody>
      </p:sp>
    </p:spTree>
    <p:extLst>
      <p:ext uri="{BB962C8B-B14F-4D97-AF65-F5344CB8AC3E}">
        <p14:creationId xmlns:p14="http://schemas.microsoft.com/office/powerpoint/2010/main" val="282420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743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197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Na+ concentration equals an equivalence term multiplied by the ionized EDTA or chelating agent concentration</a:t>
            </a:r>
            <a:endParaRPr dirty="0"/>
          </a:p>
        </p:txBody>
      </p:sp>
    </p:spTree>
    <p:extLst>
      <p:ext uri="{BB962C8B-B14F-4D97-AF65-F5344CB8AC3E}">
        <p14:creationId xmlns:p14="http://schemas.microsoft.com/office/powerpoint/2010/main" val="921842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48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
          <p:cNvSpPr/>
          <p:nvPr/>
        </p:nvSpPr>
        <p:spPr>
          <a:xfrm>
            <a:off x="0" y="22299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8"/>
        <p:cNvGrpSpPr/>
        <p:nvPr/>
      </p:nvGrpSpPr>
      <p:grpSpPr>
        <a:xfrm>
          <a:off x="0" y="0"/>
          <a:ext cx="0" cy="0"/>
          <a:chOff x="0" y="0"/>
          <a:chExt cx="0" cy="0"/>
        </a:xfrm>
      </p:grpSpPr>
      <p:sp>
        <p:nvSpPr>
          <p:cNvPr id="219" name="Google Shape;219;p4"/>
          <p:cNvSpPr/>
          <p:nvPr/>
        </p:nvSpPr>
        <p:spPr>
          <a:xfrm rot="10800000" flipH="1">
            <a:off x="-25" y="1079400"/>
            <a:ext cx="9144000" cy="40641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marL="914400" lvl="1"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marL="1371600" lvl="2"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marL="1828800" lvl="3"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marL="2286000" lvl="4"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marL="2743200" lvl="5"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marL="3200400" lvl="6"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marL="3657600" lvl="7"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marL="4114800" lvl="8" indent="-4191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a:endParaRPr/>
          </a:p>
        </p:txBody>
      </p:sp>
      <p:sp>
        <p:nvSpPr>
          <p:cNvPr id="221" name="Google Shape;221;p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4"/>
          <p:cNvSpPr/>
          <p:nvPr/>
        </p:nvSpPr>
        <p:spPr>
          <a:xfrm>
            <a:off x="0" y="4011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5"/>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29" name="Google Shape;329;p5"/>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6"/>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5"/>
        <p:cNvGrpSpPr/>
        <p:nvPr/>
      </p:nvGrpSpPr>
      <p:grpSpPr>
        <a:xfrm>
          <a:off x="0" y="0"/>
          <a:ext cx="0" cy="0"/>
          <a:chOff x="0" y="0"/>
          <a:chExt cx="0" cy="0"/>
        </a:xfrm>
      </p:grpSpPr>
      <p:sp>
        <p:nvSpPr>
          <p:cNvPr id="336" name="Google Shape;336;p7"/>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7"/>
          <p:cNvGrpSpPr/>
          <p:nvPr/>
        </p:nvGrpSpPr>
        <p:grpSpPr>
          <a:xfrm>
            <a:off x="28550" y="3850565"/>
            <a:ext cx="9094048" cy="1293104"/>
            <a:chOff x="28544" y="3514688"/>
            <a:chExt cx="9094048" cy="1628800"/>
          </a:xfrm>
        </p:grpSpPr>
        <p:sp>
          <p:nvSpPr>
            <p:cNvPr id="338" name="Google Shape;338;p7"/>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7"/>
          <p:cNvGrpSpPr/>
          <p:nvPr/>
        </p:nvGrpSpPr>
        <p:grpSpPr>
          <a:xfrm>
            <a:off x="28550" y="4360998"/>
            <a:ext cx="9094048" cy="782671"/>
            <a:chOff x="28544" y="4157632"/>
            <a:chExt cx="9094048" cy="985856"/>
          </a:xfrm>
        </p:grpSpPr>
        <p:sp>
          <p:nvSpPr>
            <p:cNvPr id="372" name="Google Shape;372;p7"/>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7"/>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0" name="Google Shape;440;p7"/>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1" name="Google Shape;441;p7"/>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Google Shape;442;p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3"/>
        <p:cNvGrpSpPr/>
        <p:nvPr/>
      </p:nvGrpSpPr>
      <p:grpSpPr>
        <a:xfrm>
          <a:off x="0" y="0"/>
          <a:ext cx="0" cy="0"/>
          <a:chOff x="0" y="0"/>
          <a:chExt cx="0" cy="0"/>
        </a:xfrm>
      </p:grpSpPr>
      <p:sp>
        <p:nvSpPr>
          <p:cNvPr id="444" name="Google Shape;444;p8"/>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8"/>
          <p:cNvGrpSpPr/>
          <p:nvPr/>
        </p:nvGrpSpPr>
        <p:grpSpPr>
          <a:xfrm>
            <a:off x="28550" y="3850565"/>
            <a:ext cx="9094048" cy="1293104"/>
            <a:chOff x="28544" y="3514688"/>
            <a:chExt cx="9094048" cy="1628800"/>
          </a:xfrm>
        </p:grpSpPr>
        <p:sp>
          <p:nvSpPr>
            <p:cNvPr id="446" name="Google Shape;446;p8"/>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8"/>
          <p:cNvGrpSpPr/>
          <p:nvPr/>
        </p:nvGrpSpPr>
        <p:grpSpPr>
          <a:xfrm>
            <a:off x="28550" y="4360998"/>
            <a:ext cx="9094048" cy="782671"/>
            <a:chOff x="28544" y="4157632"/>
            <a:chExt cx="9094048" cy="985856"/>
          </a:xfrm>
        </p:grpSpPr>
        <p:sp>
          <p:nvSpPr>
            <p:cNvPr id="480" name="Google Shape;480;p8"/>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8"/>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8" name="Google Shape;548;p8"/>
          <p:cNvSpPr txBox="1">
            <a:spLocks noGrp="1"/>
          </p:cNvSpPr>
          <p:nvPr>
            <p:ph type="body" idx="1"/>
          </p:nvPr>
        </p:nvSpPr>
        <p:spPr>
          <a:xfrm>
            <a:off x="739675"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49" name="Google Shape;549;p8"/>
          <p:cNvSpPr txBox="1">
            <a:spLocks noGrp="1"/>
          </p:cNvSpPr>
          <p:nvPr>
            <p:ph type="body" idx="2"/>
          </p:nvPr>
        </p:nvSpPr>
        <p:spPr>
          <a:xfrm>
            <a:off x="3344038"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0" name="Google Shape;550;p8"/>
          <p:cNvSpPr txBox="1">
            <a:spLocks noGrp="1"/>
          </p:cNvSpPr>
          <p:nvPr>
            <p:ph type="body" idx="3"/>
          </p:nvPr>
        </p:nvSpPr>
        <p:spPr>
          <a:xfrm>
            <a:off x="5948402"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1" name="Google Shape;551;p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no graph">
  <p:cSld name="TITLE_ONLY_1">
    <p:spTree>
      <p:nvGrpSpPr>
        <p:cNvPr id="1" name="Shape 658"/>
        <p:cNvGrpSpPr/>
        <p:nvPr/>
      </p:nvGrpSpPr>
      <p:grpSpPr>
        <a:xfrm>
          <a:off x="0" y="0"/>
          <a:ext cx="0" cy="0"/>
          <a:chOff x="0" y="0"/>
          <a:chExt cx="0" cy="0"/>
        </a:xfrm>
      </p:grpSpPr>
      <p:sp>
        <p:nvSpPr>
          <p:cNvPr id="659" name="Google Shape;659;p10"/>
          <p:cNvSpPr/>
          <p:nvPr/>
        </p:nvSpPr>
        <p:spPr>
          <a:xfrm>
            <a:off x="-25" y="-11875"/>
            <a:ext cx="9144000" cy="8232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1" name="Google Shape;661;p1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1pPr>
            <a:lvl2pPr lvl="1">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2pPr>
            <a:lvl3pPr lvl="2">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3pPr>
            <a:lvl4pPr lvl="3">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4pPr>
            <a:lvl5pPr lvl="4">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5pPr>
            <a:lvl6pPr lvl="5">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6pPr>
            <a:lvl7pPr lvl="6">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7pPr>
            <a:lvl8pPr lvl="7">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8pPr>
            <a:lvl9pPr lvl="8">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ipfhbnEAqpKv9z1Q57CMPZvYqZ_P3dnu?usp=sharing"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hyperlink" Target="https://colab.research.google.com/drive/1Nk2zFW963xWj-BWfKJG3X-sJZ0T1nEkb?usp=sharin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dow.com/content/dam/dcc/documents/en-us/mark-prod-info/113/113-01388-01-chelation-chemistry-general-concepts-of-the-chemistry-of-chelation.pdf?iframe=true"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5"/>
          <p:cNvSpPr txBox="1">
            <a:spLocks noGrp="1"/>
          </p:cNvSpPr>
          <p:nvPr>
            <p:ph type="ctrTitle"/>
          </p:nvPr>
        </p:nvSpPr>
        <p:spPr>
          <a:xfrm>
            <a:off x="607748" y="490050"/>
            <a:ext cx="7729200" cy="20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dirty="0">
                <a:latin typeface="Abadi MT Condensed Light" panose="020B0306030101010103" pitchFamily="34" charset="77"/>
                <a:ea typeface="Meiryo UI" panose="020B0604030504040204" pitchFamily="34" charset="-128"/>
              </a:rPr>
              <a:t>REE-ELECTRODIALYSIS PROCESS MODELLING</a:t>
            </a:r>
            <a:endParaRPr sz="6600" dirty="0">
              <a:latin typeface="Abadi MT Condensed Light" panose="020B0306030101010103" pitchFamily="34" charset="77"/>
              <a:ea typeface="Meiryo UI" panose="020B060403050404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D74-4948-B14E-BE53-C78C6BD6470F}"/>
              </a:ext>
            </a:extLst>
          </p:cNvPr>
          <p:cNvSpPr>
            <a:spLocks noGrp="1"/>
          </p:cNvSpPr>
          <p:nvPr>
            <p:ph type="title"/>
          </p:nvPr>
        </p:nvSpPr>
        <p:spPr>
          <a:xfrm>
            <a:off x="729000" y="133166"/>
            <a:ext cx="7686000" cy="716400"/>
          </a:xfrm>
        </p:spPr>
        <p:txBody>
          <a:bodyPr/>
          <a:lstStyle/>
          <a:p>
            <a:r>
              <a:rPr lang="en-US" b="1" dirty="0"/>
              <a:t>Guided User Interface:</a:t>
            </a:r>
          </a:p>
        </p:txBody>
      </p:sp>
      <p:sp>
        <p:nvSpPr>
          <p:cNvPr id="3" name="Slide Number Placeholder 2">
            <a:extLst>
              <a:ext uri="{FF2B5EF4-FFF2-40B4-BE49-F238E27FC236}">
                <a16:creationId xmlns:a16="http://schemas.microsoft.com/office/drawing/2014/main" id="{0387685A-32EB-D343-AB7B-8A4EFE82DC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4" name="Screen Recording 2021-04-06 at 4.02.17 PM.mov" descr="Screen Recording 2021-04-06 at 4.02.17 PM.mov">
            <a:hlinkClick r:id="" action="ppaction://media"/>
            <a:extLst>
              <a:ext uri="{FF2B5EF4-FFF2-40B4-BE49-F238E27FC236}">
                <a16:creationId xmlns:a16="http://schemas.microsoft.com/office/drawing/2014/main" id="{68FC766F-4A66-DF4B-9EDD-31980F85D43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15" b="1"/>
          <a:stretch/>
        </p:blipFill>
        <p:spPr>
          <a:xfrm>
            <a:off x="591866" y="849566"/>
            <a:ext cx="7960268" cy="7079358"/>
          </a:xfrm>
          <a:prstGeom prst="rect">
            <a:avLst/>
          </a:prstGeom>
        </p:spPr>
      </p:pic>
    </p:spTree>
    <p:extLst>
      <p:ext uri="{BB962C8B-B14F-4D97-AF65-F5344CB8AC3E}">
        <p14:creationId xmlns:p14="http://schemas.microsoft.com/office/powerpoint/2010/main" val="272532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7"/>
          <p:cNvSpPr txBox="1">
            <a:spLocks noGrp="1"/>
          </p:cNvSpPr>
          <p:nvPr>
            <p:ph type="title"/>
          </p:nvPr>
        </p:nvSpPr>
        <p:spPr>
          <a:xfrm>
            <a:off x="368659" y="683838"/>
            <a:ext cx="4451313" cy="1508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4400" b="1" dirty="0">
                <a:solidFill>
                  <a:srgbClr val="FCA480"/>
                </a:solidFill>
              </a:rPr>
              <a:t>Evaluating Model Performance</a:t>
            </a:r>
            <a:endParaRPr sz="4400" b="1" dirty="0">
              <a:solidFill>
                <a:srgbClr val="FCA480"/>
              </a:solidFill>
            </a:endParaRPr>
          </a:p>
        </p:txBody>
      </p:sp>
      <p:sp>
        <p:nvSpPr>
          <p:cNvPr id="794" name="Google Shape;794;p17"/>
          <p:cNvSpPr txBox="1">
            <a:spLocks noGrp="1"/>
          </p:cNvSpPr>
          <p:nvPr>
            <p:ph type="body" idx="1"/>
          </p:nvPr>
        </p:nvSpPr>
        <p:spPr>
          <a:xfrm>
            <a:off x="434972" y="2192784"/>
            <a:ext cx="3985200" cy="2730798"/>
          </a:xfrm>
          <a:prstGeom prst="rect">
            <a:avLst/>
          </a:prstGeom>
        </p:spPr>
        <p:txBody>
          <a:bodyPr spcFirstLastPara="1" wrap="square" lIns="91425" tIns="91425" rIns="91425" bIns="91425" anchor="t" anchorCtr="0">
            <a:noAutofit/>
          </a:bodyPr>
          <a:lstStyle/>
          <a:p>
            <a:pPr lvl="0" indent="-457200" algn="l" rtl="0">
              <a:spcBef>
                <a:spcPts val="600"/>
              </a:spcBef>
              <a:spcAft>
                <a:spcPts val="0"/>
              </a:spcAft>
              <a:buClr>
                <a:srgbClr val="FFDC8F"/>
              </a:buClr>
              <a:buAutoNum type="arabicParenBoth"/>
            </a:pPr>
            <a:r>
              <a:rPr lang="en-CA" dirty="0"/>
              <a:t>Experimental Results</a:t>
            </a:r>
          </a:p>
          <a:p>
            <a:pPr lvl="0" indent="-457200" algn="l" rtl="0">
              <a:spcBef>
                <a:spcPts val="600"/>
              </a:spcBef>
              <a:spcAft>
                <a:spcPts val="0"/>
              </a:spcAft>
              <a:buClr>
                <a:srgbClr val="FFDC8F"/>
              </a:buClr>
              <a:buAutoNum type="arabicParenBoth"/>
            </a:pPr>
            <a:r>
              <a:rPr lang="en-CA" dirty="0"/>
              <a:t>Deterministic Model</a:t>
            </a:r>
          </a:p>
          <a:p>
            <a:pPr lvl="0" indent="-457200" algn="l" rtl="0">
              <a:spcBef>
                <a:spcPts val="600"/>
              </a:spcBef>
              <a:spcAft>
                <a:spcPts val="0"/>
              </a:spcAft>
              <a:buClr>
                <a:srgbClr val="FFDC8F"/>
              </a:buClr>
              <a:buAutoNum type="arabicParenBoth"/>
            </a:pPr>
            <a:r>
              <a:rPr lang="en-CA" dirty="0"/>
              <a:t>Probabilistic Model (Deep Neural Network)</a:t>
            </a:r>
          </a:p>
        </p:txBody>
      </p:sp>
      <p:sp>
        <p:nvSpPr>
          <p:cNvPr id="796" name="Google Shape;796;p1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5" name="Picture 4" descr="Text, icon&#10;&#10;Description automatically generated">
            <a:extLst>
              <a:ext uri="{FF2B5EF4-FFF2-40B4-BE49-F238E27FC236}">
                <a16:creationId xmlns:a16="http://schemas.microsoft.com/office/drawing/2014/main" id="{BD49E286-B07E-904A-AD2F-E87E4D4446F9}"/>
              </a:ext>
            </a:extLst>
          </p:cNvPr>
          <p:cNvPicPr>
            <a:picLocks noChangeAspect="1"/>
          </p:cNvPicPr>
          <p:nvPr/>
        </p:nvPicPr>
        <p:blipFill>
          <a:blip r:embed="rId3"/>
          <a:stretch>
            <a:fillRect/>
          </a:stretch>
        </p:blipFill>
        <p:spPr>
          <a:xfrm>
            <a:off x="5874718" y="1365084"/>
            <a:ext cx="2647147" cy="2647147"/>
          </a:xfrm>
          <a:prstGeom prst="rect">
            <a:avLst/>
          </a:prstGeom>
        </p:spPr>
      </p:pic>
    </p:spTree>
    <p:extLst>
      <p:ext uri="{BB962C8B-B14F-4D97-AF65-F5344CB8AC3E}">
        <p14:creationId xmlns:p14="http://schemas.microsoft.com/office/powerpoint/2010/main" val="3419442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pic>
        <p:nvPicPr>
          <p:cNvPr id="6" name="Picture 5">
            <a:extLst>
              <a:ext uri="{FF2B5EF4-FFF2-40B4-BE49-F238E27FC236}">
                <a16:creationId xmlns:a16="http://schemas.microsoft.com/office/drawing/2014/main" id="{00E51338-0C1F-BB46-AD24-1FDB0BCBCC40}"/>
              </a:ext>
            </a:extLst>
          </p:cNvPr>
          <p:cNvPicPr>
            <a:picLocks noChangeAspect="1"/>
          </p:cNvPicPr>
          <p:nvPr/>
        </p:nvPicPr>
        <p:blipFill>
          <a:blip r:embed="rId3"/>
          <a:stretch>
            <a:fillRect/>
          </a:stretch>
        </p:blipFill>
        <p:spPr>
          <a:xfrm>
            <a:off x="335089" y="1911264"/>
            <a:ext cx="4066111" cy="2854800"/>
          </a:xfrm>
          <a:prstGeom prst="rect">
            <a:avLst/>
          </a:prstGeom>
        </p:spPr>
      </p:pic>
      <p:sp>
        <p:nvSpPr>
          <p:cNvPr id="840" name="Google Shape;840;p22"/>
          <p:cNvSpPr txBox="1">
            <a:spLocks noGrp="1"/>
          </p:cNvSpPr>
          <p:nvPr>
            <p:ph type="body" idx="1"/>
          </p:nvPr>
        </p:nvSpPr>
        <p:spPr>
          <a:xfrm>
            <a:off x="4571999" y="1119425"/>
            <a:ext cx="4014575" cy="77444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b="1" dirty="0">
                <a:solidFill>
                  <a:srgbClr val="FCA480"/>
                </a:solidFill>
              </a:rPr>
              <a:t>Machine Learning Model:</a:t>
            </a:r>
          </a:p>
          <a:p>
            <a:pPr marL="0" lvl="0" indent="0" algn="l" rtl="0">
              <a:spcBef>
                <a:spcPts val="0"/>
              </a:spcBef>
              <a:spcAft>
                <a:spcPts val="0"/>
              </a:spcAft>
              <a:buNone/>
            </a:pPr>
            <a:r>
              <a:rPr lang="en-CA" sz="1600" dirty="0"/>
              <a:t>La-Eu binary separation with HEDTA</a:t>
            </a:r>
            <a:endParaRPr sz="1600" dirty="0"/>
          </a:p>
        </p:txBody>
      </p:sp>
      <p:sp>
        <p:nvSpPr>
          <p:cNvPr id="841" name="Google Shape;841;p22"/>
          <p:cNvSpPr txBox="1">
            <a:spLocks noGrp="1"/>
          </p:cNvSpPr>
          <p:nvPr>
            <p:ph type="title"/>
          </p:nvPr>
        </p:nvSpPr>
        <p:spPr>
          <a:xfrm>
            <a:off x="729000" y="262025"/>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DC8F"/>
                </a:solidFill>
              </a:rPr>
              <a:t>Data Validation:</a:t>
            </a:r>
            <a:endParaRPr b="1" dirty="0">
              <a:solidFill>
                <a:srgbClr val="FFDC8F"/>
              </a:solidFill>
            </a:endParaRPr>
          </a:p>
        </p:txBody>
      </p:sp>
      <p:sp>
        <p:nvSpPr>
          <p:cNvPr id="842" name="Google Shape;842;p22"/>
          <p:cNvSpPr txBox="1">
            <a:spLocks noGrp="1"/>
          </p:cNvSpPr>
          <p:nvPr>
            <p:ph type="body" idx="2"/>
          </p:nvPr>
        </p:nvSpPr>
        <p:spPr>
          <a:xfrm>
            <a:off x="503794" y="1119425"/>
            <a:ext cx="3730800" cy="85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b="1" dirty="0">
                <a:solidFill>
                  <a:srgbClr val="FCA480"/>
                </a:solidFill>
              </a:rPr>
              <a:t>Takahashi Model:</a:t>
            </a:r>
          </a:p>
          <a:p>
            <a:pPr marL="0" indent="0">
              <a:spcBef>
                <a:spcPts val="0"/>
              </a:spcBef>
              <a:buNone/>
            </a:pPr>
            <a:r>
              <a:rPr lang="en-CA" sz="1500" dirty="0"/>
              <a:t>Batch # 23152: La-Nd separation with EDTA</a:t>
            </a:r>
          </a:p>
          <a:p>
            <a:pPr marL="0" indent="0">
              <a:spcBef>
                <a:spcPts val="0"/>
              </a:spcBef>
              <a:buNone/>
            </a:pPr>
            <a:endParaRPr dirty="0"/>
          </a:p>
        </p:txBody>
      </p:sp>
      <p:sp>
        <p:nvSpPr>
          <p:cNvPr id="843" name="Google Shape;843;p2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A5C36BAC-BF77-B045-AFE4-EFB5541850AA}"/>
              </a:ext>
            </a:extLst>
          </p:cNvPr>
          <p:cNvPicPr>
            <a:picLocks noChangeAspect="1"/>
          </p:cNvPicPr>
          <p:nvPr/>
        </p:nvPicPr>
        <p:blipFill>
          <a:blip r:embed="rId4"/>
          <a:stretch>
            <a:fillRect/>
          </a:stretch>
        </p:blipFill>
        <p:spPr>
          <a:xfrm>
            <a:off x="4571999" y="1893870"/>
            <a:ext cx="4068207" cy="2853900"/>
          </a:xfrm>
          <a:prstGeom prst="rect">
            <a:avLst/>
          </a:prstGeom>
        </p:spPr>
      </p:pic>
      <p:sp>
        <p:nvSpPr>
          <p:cNvPr id="5" name="TextBox 4">
            <a:extLst>
              <a:ext uri="{FF2B5EF4-FFF2-40B4-BE49-F238E27FC236}">
                <a16:creationId xmlns:a16="http://schemas.microsoft.com/office/drawing/2014/main" id="{46CB2809-4A13-6542-934C-958FA4DBE340}"/>
              </a:ext>
            </a:extLst>
          </p:cNvPr>
          <p:cNvSpPr txBox="1"/>
          <p:nvPr/>
        </p:nvSpPr>
        <p:spPr>
          <a:xfrm>
            <a:off x="781338" y="2283927"/>
            <a:ext cx="1576878" cy="400110"/>
          </a:xfrm>
          <a:prstGeom prst="rect">
            <a:avLst/>
          </a:prstGeom>
          <a:solidFill>
            <a:srgbClr val="FDDC99"/>
          </a:solidFill>
          <a:ln>
            <a:solidFill>
              <a:schemeClr val="bg2">
                <a:lumMod val="10000"/>
              </a:schemeClr>
            </a:solidFill>
          </a:ln>
        </p:spPr>
        <p:txBody>
          <a:bodyPr wrap="square" rtlCol="0">
            <a:spAutoFit/>
          </a:bodyPr>
          <a:lstStyle/>
          <a:p>
            <a:r>
              <a:rPr lang="en-US" sz="1000" dirty="0">
                <a:latin typeface="Times New Roman" panose="02020603050405020304" pitchFamily="18" charset="0"/>
                <a:cs typeface="Times New Roman" panose="02020603050405020304" pitchFamily="18" charset="0"/>
              </a:rPr>
              <a:t>Experimental SF: 2.7174</a:t>
            </a:r>
            <a:br>
              <a:rPr lang="en-US" sz="1000" dirty="0">
                <a:latin typeface="Times New Roman" panose="02020603050405020304" pitchFamily="18" charset="0"/>
                <a:cs typeface="Times New Roman" panose="02020603050405020304" pitchFamily="18" charset="0"/>
              </a:rPr>
            </a:br>
            <a:r>
              <a:rPr lang="en-US" sz="1000" dirty="0">
                <a:latin typeface="Times New Roman" panose="02020603050405020304" pitchFamily="18" charset="0"/>
                <a:cs typeface="Times New Roman" panose="02020603050405020304" pitchFamily="18" charset="0"/>
              </a:rPr>
              <a:t>Computed SF: 2.7646346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3"/>
          <p:cNvSpPr txBox="1">
            <a:spLocks noGrp="1"/>
          </p:cNvSpPr>
          <p:nvPr>
            <p:ph type="title"/>
          </p:nvPr>
        </p:nvSpPr>
        <p:spPr>
          <a:xfrm>
            <a:off x="729000" y="245651"/>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b="1" dirty="0"/>
              <a:t>Deterministic Model Trial</a:t>
            </a:r>
            <a:endParaRPr b="1" dirty="0"/>
          </a:p>
        </p:txBody>
      </p:sp>
      <p:pic>
        <p:nvPicPr>
          <p:cNvPr id="2" name="Picture 1">
            <a:extLst>
              <a:ext uri="{FF2B5EF4-FFF2-40B4-BE49-F238E27FC236}">
                <a16:creationId xmlns:a16="http://schemas.microsoft.com/office/drawing/2014/main" id="{B3882818-2BF0-204E-86C7-B47BFEB8B023}"/>
              </a:ext>
            </a:extLst>
          </p:cNvPr>
          <p:cNvPicPr>
            <a:picLocks noChangeAspect="1"/>
          </p:cNvPicPr>
          <p:nvPr/>
        </p:nvPicPr>
        <p:blipFill>
          <a:blip r:embed="rId3"/>
          <a:stretch>
            <a:fillRect/>
          </a:stretch>
        </p:blipFill>
        <p:spPr>
          <a:xfrm>
            <a:off x="729000" y="1235872"/>
            <a:ext cx="4624311" cy="3368040"/>
          </a:xfrm>
          <a:prstGeom prst="rect">
            <a:avLst/>
          </a:prstGeom>
        </p:spPr>
      </p:pic>
      <p:sp>
        <p:nvSpPr>
          <p:cNvPr id="851" name="Google Shape;851;p23"/>
          <p:cNvSpPr txBox="1">
            <a:spLocks noGrp="1"/>
          </p:cNvSpPr>
          <p:nvPr>
            <p:ph type="body" idx="3"/>
          </p:nvPr>
        </p:nvSpPr>
        <p:spPr>
          <a:xfrm>
            <a:off x="5948402" y="1235872"/>
            <a:ext cx="2477400" cy="298825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CA480"/>
                </a:solidFill>
              </a:rPr>
              <a:t>Operating Parameters:</a:t>
            </a:r>
            <a:endParaRPr b="1" dirty="0">
              <a:solidFill>
                <a:srgbClr val="FCA480"/>
              </a:solidFill>
            </a:endParaRPr>
          </a:p>
          <a:p>
            <a:pPr marL="0" lvl="0" indent="0" algn="l" rtl="0">
              <a:spcBef>
                <a:spcPts val="600"/>
              </a:spcBef>
              <a:spcAft>
                <a:spcPts val="0"/>
              </a:spcAft>
              <a:buNone/>
            </a:pPr>
            <a:r>
              <a:rPr lang="en-CA" dirty="0"/>
              <a:t>LREE: 0.005 M La</a:t>
            </a:r>
          </a:p>
          <a:p>
            <a:pPr marL="0" lvl="0" indent="0" algn="l" rtl="0">
              <a:spcBef>
                <a:spcPts val="600"/>
              </a:spcBef>
              <a:spcAft>
                <a:spcPts val="0"/>
              </a:spcAft>
              <a:buNone/>
            </a:pPr>
            <a:r>
              <a:rPr lang="en-CA" dirty="0"/>
              <a:t>HREE: 0.005 M Nd</a:t>
            </a:r>
          </a:p>
          <a:p>
            <a:pPr marL="0" lvl="0" indent="0" algn="l" rtl="0">
              <a:spcBef>
                <a:spcPts val="600"/>
              </a:spcBef>
              <a:spcAft>
                <a:spcPts val="0"/>
              </a:spcAft>
              <a:buNone/>
            </a:pPr>
            <a:r>
              <a:rPr lang="en-CA" dirty="0" err="1"/>
              <a:t>Chelant</a:t>
            </a:r>
            <a:r>
              <a:rPr lang="en-CA" dirty="0"/>
              <a:t>: 0.006 M EDTA</a:t>
            </a:r>
          </a:p>
          <a:p>
            <a:pPr marL="0" lvl="0" indent="0" algn="l" rtl="0">
              <a:spcBef>
                <a:spcPts val="600"/>
              </a:spcBef>
              <a:spcAft>
                <a:spcPts val="0"/>
              </a:spcAft>
              <a:buNone/>
            </a:pPr>
            <a:r>
              <a:rPr lang="en-CA" dirty="0"/>
              <a:t>pH: 5</a:t>
            </a:r>
          </a:p>
          <a:p>
            <a:pPr marL="0" lvl="0" indent="0" algn="l" rtl="0">
              <a:spcBef>
                <a:spcPts val="600"/>
              </a:spcBef>
              <a:spcAft>
                <a:spcPts val="0"/>
              </a:spcAft>
              <a:buNone/>
            </a:pPr>
            <a:r>
              <a:rPr lang="en-CA" dirty="0"/>
              <a:t>Q = 1.48 </a:t>
            </a:r>
            <a:r>
              <a:rPr lang="en-CA" dirty="0" err="1"/>
              <a:t>mEq</a:t>
            </a:r>
            <a:r>
              <a:rPr lang="en-CA" dirty="0"/>
              <a:t>/g</a:t>
            </a:r>
          </a:p>
          <a:p>
            <a:pPr marL="0" lvl="0" indent="0" algn="l" rtl="0">
              <a:spcBef>
                <a:spcPts val="600"/>
              </a:spcBef>
              <a:spcAft>
                <a:spcPts val="0"/>
              </a:spcAft>
              <a:buNone/>
            </a:pPr>
            <a:r>
              <a:rPr lang="en-CA" dirty="0"/>
              <a:t>N = 300</a:t>
            </a:r>
          </a:p>
          <a:p>
            <a:pPr marL="0" lvl="0" indent="0" algn="l" rtl="0">
              <a:spcBef>
                <a:spcPts val="600"/>
              </a:spcBef>
              <a:spcAft>
                <a:spcPts val="0"/>
              </a:spcAft>
              <a:buNone/>
            </a:pPr>
            <a:r>
              <a:rPr lang="en-CA" dirty="0"/>
              <a:t>Solver: RK45</a:t>
            </a:r>
            <a:endParaRPr dirty="0"/>
          </a:p>
          <a:p>
            <a:pPr marL="0" lvl="0" indent="0" algn="l" rtl="0">
              <a:spcBef>
                <a:spcPts val="600"/>
              </a:spcBef>
              <a:spcAft>
                <a:spcPts val="0"/>
              </a:spcAft>
              <a:buNone/>
            </a:pPr>
            <a:endParaRPr dirty="0"/>
          </a:p>
        </p:txBody>
      </p:sp>
      <p:sp>
        <p:nvSpPr>
          <p:cNvPr id="852" name="Google Shape;852;p2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6"/>
          <p:cNvSpPr/>
          <p:nvPr/>
        </p:nvSpPr>
        <p:spPr>
          <a:xfrm>
            <a:off x="3670450" y="815436"/>
            <a:ext cx="4857392" cy="3781535"/>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006" name="Google Shape;1006;p36"/>
          <p:cNvSpPr txBox="1">
            <a:spLocks noGrp="1"/>
          </p:cNvSpPr>
          <p:nvPr>
            <p:ph type="body" idx="4294967295"/>
          </p:nvPr>
        </p:nvSpPr>
        <p:spPr>
          <a:xfrm>
            <a:off x="457200" y="631825"/>
            <a:ext cx="3004460" cy="393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4000" b="1" dirty="0">
                <a:solidFill>
                  <a:srgbClr val="FFDC8F"/>
                </a:solidFill>
                <a:latin typeface="Titillium Web ExtraLight"/>
                <a:ea typeface="Titillium Web ExtraLight"/>
                <a:cs typeface="Titillium Web ExtraLight"/>
                <a:sym typeface="Titillium Web ExtraLight"/>
              </a:rPr>
              <a:t>THANKS!</a:t>
            </a:r>
            <a:endParaRPr sz="3600" b="1" dirty="0">
              <a:solidFill>
                <a:srgbClr val="FFDC8F"/>
              </a:solidFill>
            </a:endParaRPr>
          </a:p>
          <a:p>
            <a:pPr marL="0" lvl="0" indent="0" algn="l" rtl="0">
              <a:spcBef>
                <a:spcPts val="600"/>
              </a:spcBef>
              <a:spcAft>
                <a:spcPts val="0"/>
              </a:spcAft>
              <a:buNone/>
            </a:pPr>
            <a:r>
              <a:rPr lang="en" sz="1800" b="1" dirty="0"/>
              <a:t>Any Questions?</a:t>
            </a:r>
          </a:p>
          <a:p>
            <a:pPr marL="0" lvl="0" indent="0">
              <a:buNone/>
            </a:pPr>
            <a:r>
              <a:rPr lang="en" sz="1800" dirty="0">
                <a:solidFill>
                  <a:srgbClr val="FCA480"/>
                </a:solidFill>
              </a:rPr>
              <a:t>Deterministic Model: </a:t>
            </a:r>
            <a:r>
              <a:rPr lang="en-CA" sz="1800" dirty="0">
                <a:hlinkClick r:id="rId3"/>
              </a:rPr>
              <a:t>https://colab.research.google.com/drive/1ipfhbnEAqpKv9z1Q57CMPZvYqZ_P3dnu?usp=sharing</a:t>
            </a:r>
            <a:endParaRPr lang="en-CA" sz="1800" dirty="0"/>
          </a:p>
          <a:p>
            <a:pPr marL="0" lvl="0" indent="0">
              <a:buNone/>
            </a:pPr>
            <a:r>
              <a:rPr lang="en-CA" sz="1800" dirty="0">
                <a:solidFill>
                  <a:srgbClr val="FCA480"/>
                </a:solidFill>
              </a:rPr>
              <a:t>Machine Learning Model:</a:t>
            </a:r>
            <a:r>
              <a:rPr lang="en-CA" sz="1800" dirty="0"/>
              <a:t> </a:t>
            </a:r>
            <a:r>
              <a:rPr lang="en-CA" sz="1800" dirty="0">
                <a:hlinkClick r:id="rId4"/>
              </a:rPr>
              <a:t>https://colab.research.google.com/drive/1Nk2zFW963xWj-BWfKJG3X-sJZ0T1nEkb?usp=sharing</a:t>
            </a:r>
            <a:r>
              <a:rPr lang="en-CA" sz="1800" dirty="0"/>
              <a:t> </a:t>
            </a:r>
            <a:endParaRPr sz="1800" dirty="0"/>
          </a:p>
        </p:txBody>
      </p:sp>
      <p:pic>
        <p:nvPicPr>
          <p:cNvPr id="2" name="Picture 1">
            <a:extLst>
              <a:ext uri="{FF2B5EF4-FFF2-40B4-BE49-F238E27FC236}">
                <a16:creationId xmlns:a16="http://schemas.microsoft.com/office/drawing/2014/main" id="{F88F9D22-C469-E741-8D77-DDE5BEFB849F}"/>
              </a:ext>
            </a:extLst>
          </p:cNvPr>
          <p:cNvPicPr>
            <a:picLocks noChangeAspect="1"/>
          </p:cNvPicPr>
          <p:nvPr/>
        </p:nvPicPr>
        <p:blipFill rotWithShape="1">
          <a:blip r:embed="rId5"/>
          <a:srcRect r="7968"/>
          <a:stretch/>
        </p:blipFill>
        <p:spPr>
          <a:xfrm>
            <a:off x="3848669" y="1009638"/>
            <a:ext cx="4470383" cy="281195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38"/>
          <p:cNvSpPr txBox="1">
            <a:spLocks noGrp="1"/>
          </p:cNvSpPr>
          <p:nvPr>
            <p:ph type="title"/>
          </p:nvPr>
        </p:nvSpPr>
        <p:spPr>
          <a:xfrm>
            <a:off x="729000" y="295128"/>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References</a:t>
            </a:r>
            <a:endParaRPr dirty="0"/>
          </a:p>
        </p:txBody>
      </p:sp>
      <p:sp>
        <p:nvSpPr>
          <p:cNvPr id="1020" name="Google Shape;1020;p38"/>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noAutofit/>
          </a:bodyPr>
          <a:lstStyle/>
          <a:p>
            <a:pPr marL="0" lvl="0" indent="0">
              <a:buNone/>
            </a:pPr>
            <a:r>
              <a:rPr lang="en-CA" sz="1800" dirty="0"/>
              <a:t>[1] </a:t>
            </a:r>
            <a:r>
              <a:rPr lang="en-CA" sz="1800" dirty="0">
                <a:hlinkClick r:id="rId3"/>
              </a:rPr>
              <a:t>https://www.dow.com/content/dam/dcc/documents/en-us/mark-prod-info/113/113-01388-01-chelation-chemistry-general-concepts-of-the-chemistry-of-chelation.pdf?iframe=true</a:t>
            </a:r>
            <a:r>
              <a:rPr lang="en-CA" sz="1800" dirty="0"/>
              <a:t> </a:t>
            </a:r>
            <a:endParaRPr sz="1800" dirty="0">
              <a:solidFill>
                <a:srgbClr val="6E86B6"/>
              </a:solidFill>
            </a:endParaRPr>
          </a:p>
        </p:txBody>
      </p:sp>
      <p:sp>
        <p:nvSpPr>
          <p:cNvPr id="1021" name="Google Shape;1021;p3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6"/>
          <p:cNvSpPr txBox="1">
            <a:spLocks noGrp="1"/>
          </p:cNvSpPr>
          <p:nvPr>
            <p:ph type="title"/>
          </p:nvPr>
        </p:nvSpPr>
        <p:spPr>
          <a:xfrm>
            <a:off x="729000" y="207825"/>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Inspiration and Direction</a:t>
            </a:r>
            <a:endParaRPr sz="3200" b="1" dirty="0"/>
          </a:p>
        </p:txBody>
      </p:sp>
      <p:sp>
        <p:nvSpPr>
          <p:cNvPr id="785" name="Google Shape;785;p16"/>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CA" sz="1400" b="1" dirty="0">
                <a:solidFill>
                  <a:srgbClr val="FFDC8F"/>
                </a:solidFill>
              </a:rPr>
              <a:t>DIRECTION</a:t>
            </a:r>
            <a:endParaRPr sz="1400" dirty="0">
              <a:solidFill>
                <a:srgbClr val="FFDC8F"/>
              </a:solidFill>
            </a:endParaRPr>
          </a:p>
          <a:p>
            <a:pPr marL="285750" lvl="0" indent="-285750">
              <a:buClr>
                <a:srgbClr val="FFDC8F"/>
              </a:buClr>
              <a:buSzPts val="1100"/>
              <a:buFont typeface="System Font Regular"/>
              <a:buChar char="➤"/>
            </a:pPr>
            <a:r>
              <a:rPr lang="en-CA" sz="1600" b="1" dirty="0"/>
              <a:t>Deterministic</a:t>
            </a:r>
            <a:r>
              <a:rPr lang="en-CA" sz="1600" dirty="0"/>
              <a:t> model based on the chemical equilibria of chelating agent and ligands in solution</a:t>
            </a:r>
          </a:p>
          <a:p>
            <a:pPr marL="285750" lvl="0" indent="-285750">
              <a:buClr>
                <a:srgbClr val="FFDC8F"/>
              </a:buClr>
              <a:buSzPts val="1100"/>
              <a:buFont typeface="System Font Regular"/>
              <a:buChar char="➤"/>
            </a:pPr>
            <a:r>
              <a:rPr lang="en-CA" sz="1600" b="1" dirty="0"/>
              <a:t>Nernst-Planck</a:t>
            </a:r>
            <a:r>
              <a:rPr lang="en-CA" sz="1600" dirty="0"/>
              <a:t> equation for electrochemical flux</a:t>
            </a:r>
          </a:p>
          <a:p>
            <a:pPr marL="285750" lvl="0" indent="-285750">
              <a:buClr>
                <a:srgbClr val="FFDC8F"/>
              </a:buClr>
              <a:buSzPts val="1100"/>
              <a:buFont typeface="System Font Regular"/>
              <a:buChar char="➤"/>
            </a:pPr>
            <a:r>
              <a:rPr lang="en-CA" sz="1600" dirty="0"/>
              <a:t>Model for group separation of REE following </a:t>
            </a:r>
            <a:r>
              <a:rPr lang="en-CA" sz="1600" b="1" dirty="0"/>
              <a:t>Takahashi et al</a:t>
            </a:r>
            <a:r>
              <a:rPr lang="en-CA" sz="1600" dirty="0"/>
              <a:t>. study</a:t>
            </a:r>
          </a:p>
          <a:p>
            <a:pPr marL="285750" lvl="0" indent="-285750">
              <a:buClr>
                <a:srgbClr val="FFDC8F"/>
              </a:buClr>
              <a:buSzPts val="1100"/>
              <a:buFont typeface="System Font Regular"/>
              <a:buChar char="➤"/>
            </a:pPr>
            <a:r>
              <a:rPr lang="en-CA" sz="1600" dirty="0"/>
              <a:t>Implementation using scientific libraries in </a:t>
            </a:r>
            <a:r>
              <a:rPr lang="en-CA" sz="1600" b="1" dirty="0"/>
              <a:t>Python</a:t>
            </a:r>
          </a:p>
          <a:p>
            <a:pPr marL="0" lvl="0" indent="0" algn="l" rtl="0">
              <a:spcBef>
                <a:spcPts val="600"/>
              </a:spcBef>
              <a:spcAft>
                <a:spcPts val="0"/>
              </a:spcAft>
              <a:buClr>
                <a:schemeClr val="dk1"/>
              </a:buClr>
              <a:buSzPts val="1100"/>
              <a:buFont typeface="Arial"/>
              <a:buNone/>
            </a:pPr>
            <a:endParaRPr sz="1400" b="1" dirty="0">
              <a:solidFill>
                <a:srgbClr val="FFFFFF"/>
              </a:solidFill>
            </a:endParaRPr>
          </a:p>
        </p:txBody>
      </p:sp>
      <p:sp>
        <p:nvSpPr>
          <p:cNvPr id="786" name="Google Shape;786;p16"/>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CA" sz="1600" b="1" dirty="0">
                <a:solidFill>
                  <a:srgbClr val="FCA480"/>
                </a:solidFill>
              </a:rPr>
              <a:t>INSPIRATION</a:t>
            </a:r>
            <a:endParaRPr sz="1600" dirty="0">
              <a:solidFill>
                <a:srgbClr val="FCA480"/>
              </a:solidFill>
            </a:endParaRPr>
          </a:p>
          <a:p>
            <a:pPr marL="285750" indent="-285750">
              <a:buClr>
                <a:srgbClr val="FFA47F"/>
              </a:buClr>
              <a:buSzPts val="1100"/>
              <a:buFont typeface="System Font Regular"/>
              <a:buChar char="➤"/>
            </a:pPr>
            <a:r>
              <a:rPr lang="en-CA" sz="1600" dirty="0"/>
              <a:t>Strategy for </a:t>
            </a:r>
            <a:r>
              <a:rPr lang="en-CA" sz="1600" b="1" dirty="0"/>
              <a:t>optimizing</a:t>
            </a:r>
            <a:r>
              <a:rPr lang="en-CA" sz="1600" dirty="0"/>
              <a:t> in-lab experiments</a:t>
            </a:r>
          </a:p>
          <a:p>
            <a:pPr marL="742950" lvl="1" indent="-285750">
              <a:buClr>
                <a:srgbClr val="FFA47F"/>
              </a:buClr>
              <a:buSzPts val="1100"/>
              <a:buFont typeface="System Font Regular"/>
              <a:buChar char="➤"/>
            </a:pPr>
            <a:r>
              <a:rPr lang="en-CA" sz="1600" dirty="0"/>
              <a:t>Cascade separations (multi-pass)</a:t>
            </a:r>
          </a:p>
          <a:p>
            <a:pPr marL="742950" lvl="1" indent="-285750">
              <a:buClr>
                <a:srgbClr val="FFA47F"/>
              </a:buClr>
              <a:buSzPts val="1100"/>
              <a:buFont typeface="System Font Regular"/>
              <a:buChar char="➤"/>
            </a:pPr>
            <a:r>
              <a:rPr lang="en-CA" sz="1600" dirty="0"/>
              <a:t>Varying SX formulations</a:t>
            </a:r>
          </a:p>
          <a:p>
            <a:pPr marL="285750" indent="-285750">
              <a:buClr>
                <a:srgbClr val="FFA47F"/>
              </a:buClr>
              <a:buSzPts val="1100"/>
              <a:buFont typeface="System Font Regular"/>
              <a:buChar char="➤"/>
            </a:pPr>
            <a:r>
              <a:rPr lang="en-CA" sz="1600" b="1" dirty="0">
                <a:solidFill>
                  <a:srgbClr val="FFFFFF"/>
                </a:solidFill>
              </a:rPr>
              <a:t>Predict</a:t>
            </a:r>
            <a:r>
              <a:rPr lang="en-CA" sz="1600" dirty="0">
                <a:solidFill>
                  <a:srgbClr val="FFFFFF"/>
                </a:solidFill>
              </a:rPr>
              <a:t> behaviour of more complex systems</a:t>
            </a:r>
            <a:endParaRPr lang="en-CA" sz="1400" dirty="0"/>
          </a:p>
        </p:txBody>
      </p:sp>
      <p:sp>
        <p:nvSpPr>
          <p:cNvPr id="788" name="Google Shape;788;p1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21"/>
          <p:cNvSpPr txBox="1">
            <a:spLocks noGrp="1"/>
          </p:cNvSpPr>
          <p:nvPr>
            <p:ph type="ctrTitle" idx="4294967295"/>
          </p:nvPr>
        </p:nvSpPr>
        <p:spPr>
          <a:xfrm>
            <a:off x="262393" y="1411950"/>
            <a:ext cx="555755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200" dirty="0"/>
              <a:t>IMPLEMENTATION.</a:t>
            </a:r>
            <a:endParaRPr sz="5200" dirty="0"/>
          </a:p>
        </p:txBody>
      </p:sp>
      <p:sp>
        <p:nvSpPr>
          <p:cNvPr id="822" name="Google Shape;822;p21"/>
          <p:cNvSpPr txBox="1">
            <a:spLocks noGrp="1"/>
          </p:cNvSpPr>
          <p:nvPr>
            <p:ph type="subTitle" idx="4294967295"/>
          </p:nvPr>
        </p:nvSpPr>
        <p:spPr>
          <a:xfrm>
            <a:off x="641049" y="2497402"/>
            <a:ext cx="5178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a:solidFill>
                  <a:srgbClr val="FCA480"/>
                </a:solidFill>
              </a:rPr>
              <a:t>Deterministic model applying numerical methods through an iterative approach.</a:t>
            </a:r>
            <a:endParaRPr sz="1800" dirty="0">
              <a:solidFill>
                <a:srgbClr val="FCA480"/>
              </a:solidFill>
            </a:endParaRPr>
          </a:p>
        </p:txBody>
      </p:sp>
      <p:sp>
        <p:nvSpPr>
          <p:cNvPr id="835" name="Google Shape;835;p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5" name="Picture 4" descr="Icon, qr code&#10;&#10;Description automatically generated">
            <a:extLst>
              <a:ext uri="{FF2B5EF4-FFF2-40B4-BE49-F238E27FC236}">
                <a16:creationId xmlns:a16="http://schemas.microsoft.com/office/drawing/2014/main" id="{02F70CFF-84EC-9D49-B669-786C900D0DCB}"/>
              </a:ext>
            </a:extLst>
          </p:cNvPr>
          <p:cNvPicPr>
            <a:picLocks noChangeAspect="1"/>
          </p:cNvPicPr>
          <p:nvPr/>
        </p:nvPicPr>
        <p:blipFill>
          <a:blip r:embed="rId3"/>
          <a:stretch>
            <a:fillRect/>
          </a:stretch>
        </p:blipFill>
        <p:spPr>
          <a:xfrm>
            <a:off x="6093445" y="1129291"/>
            <a:ext cx="2493130" cy="2493130"/>
          </a:xfrm>
          <a:prstGeom prst="rect">
            <a:avLst/>
          </a:prstGeom>
        </p:spPr>
      </p:pic>
    </p:spTree>
    <p:extLst>
      <p:ext uri="{BB962C8B-B14F-4D97-AF65-F5344CB8AC3E}">
        <p14:creationId xmlns:p14="http://schemas.microsoft.com/office/powerpoint/2010/main" val="17982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26"/>
          <p:cNvSpPr txBox="1">
            <a:spLocks noGrp="1"/>
          </p:cNvSpPr>
          <p:nvPr>
            <p:ph type="title"/>
          </p:nvPr>
        </p:nvSpPr>
        <p:spPr>
          <a:xfrm>
            <a:off x="713990" y="122043"/>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Process Flow:</a:t>
            </a:r>
            <a:endParaRPr b="1" dirty="0"/>
          </a:p>
        </p:txBody>
      </p:sp>
      <p:sp>
        <p:nvSpPr>
          <p:cNvPr id="872" name="Google Shape;872;p2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873" name="Google Shape;873;p26"/>
          <p:cNvSpPr/>
          <p:nvPr/>
        </p:nvSpPr>
        <p:spPr>
          <a:xfrm rot="-711057">
            <a:off x="6976677" y="2972399"/>
            <a:ext cx="1620031" cy="69019"/>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874" name="Google Shape;874;p26"/>
          <p:cNvSpPr/>
          <p:nvPr/>
        </p:nvSpPr>
        <p:spPr>
          <a:xfrm rot="711057" flipH="1">
            <a:off x="5435971" y="2972399"/>
            <a:ext cx="1620031" cy="69019"/>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grpSp>
        <p:nvGrpSpPr>
          <p:cNvPr id="875" name="Google Shape;875;p26"/>
          <p:cNvGrpSpPr/>
          <p:nvPr/>
        </p:nvGrpSpPr>
        <p:grpSpPr>
          <a:xfrm>
            <a:off x="5921968" y="3074718"/>
            <a:ext cx="2053870" cy="1440767"/>
            <a:chOff x="5921968" y="3074718"/>
            <a:chExt cx="2053870" cy="1440767"/>
          </a:xfrm>
        </p:grpSpPr>
        <p:sp>
          <p:nvSpPr>
            <p:cNvPr id="876" name="Google Shape;876;p26"/>
            <p:cNvSpPr/>
            <p:nvPr/>
          </p:nvSpPr>
          <p:spPr>
            <a:xfrm rot="-1789476">
              <a:off x="6852687" y="3074718"/>
              <a:ext cx="192413" cy="192413"/>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877" name="Google Shape;877;p26"/>
            <p:cNvSpPr txBox="1"/>
            <p:nvPr/>
          </p:nvSpPr>
          <p:spPr>
            <a:xfrm>
              <a:off x="6149055" y="3299678"/>
              <a:ext cx="1599675" cy="33097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b="1" dirty="0">
                  <a:solidFill>
                    <a:srgbClr val="FFFFFF"/>
                  </a:solidFill>
                  <a:latin typeface="Titillium Web"/>
                  <a:ea typeface="Titillium Web"/>
                  <a:cs typeface="Titillium Web"/>
                  <a:sym typeface="Titillium Web"/>
                </a:rPr>
                <a:t>Permeation Equations</a:t>
              </a:r>
              <a:endParaRPr sz="1100" b="1" dirty="0">
                <a:solidFill>
                  <a:srgbClr val="FFFFFF"/>
                </a:solidFill>
                <a:latin typeface="Titillium Web"/>
                <a:ea typeface="Titillium Web"/>
                <a:cs typeface="Titillium Web"/>
                <a:sym typeface="Titillium Web"/>
              </a:endParaRPr>
            </a:p>
          </p:txBody>
        </p:sp>
        <p:sp>
          <p:nvSpPr>
            <p:cNvPr id="878" name="Google Shape;878;p26"/>
            <p:cNvSpPr/>
            <p:nvPr/>
          </p:nvSpPr>
          <p:spPr>
            <a:xfrm>
              <a:off x="5921968" y="3671848"/>
              <a:ext cx="2053870" cy="843637"/>
            </a:xfrm>
            <a:prstGeom prst="roundRect">
              <a:avLst>
                <a:gd name="adj" fmla="val 448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879" name="Google Shape;879;p26"/>
            <p:cNvSpPr txBox="1"/>
            <p:nvPr/>
          </p:nvSpPr>
          <p:spPr>
            <a:xfrm>
              <a:off x="5975032" y="3644899"/>
              <a:ext cx="1947741" cy="83752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buNone/>
              </a:pPr>
              <a:r>
                <a:rPr lang="en" sz="1000" b="1" dirty="0">
                  <a:solidFill>
                    <a:srgbClr val="6E86B6"/>
                  </a:solidFill>
                  <a:latin typeface="Titillium Web"/>
                  <a:ea typeface="Titillium Web"/>
                  <a:cs typeface="Titillium Web"/>
                  <a:sym typeface="Titillium Web"/>
                </a:rPr>
                <a:t>Nernst-Planck equation:</a:t>
              </a:r>
            </a:p>
            <a:p>
              <a:pPr marL="171450" lvl="0" indent="-171450" rtl="0">
                <a:lnSpc>
                  <a:spcPct val="115000"/>
                </a:lnSpc>
                <a:spcBef>
                  <a:spcPts val="0"/>
                </a:spcBef>
                <a:buClr>
                  <a:schemeClr val="accent2"/>
                </a:buClr>
                <a:buFont typeface="Arial" panose="020B0604020202020204" pitchFamily="34" charset="0"/>
                <a:buChar char="•"/>
              </a:pPr>
              <a:r>
                <a:rPr lang="en-CA" sz="1000" dirty="0">
                  <a:solidFill>
                    <a:srgbClr val="6E86B6"/>
                  </a:solidFill>
                  <a:latin typeface="Titillium Web"/>
                  <a:ea typeface="Titillium Web"/>
                  <a:cs typeface="Titillium Web"/>
                  <a:sym typeface="Titillium Web"/>
                </a:rPr>
                <a:t>First order ODE, IVP</a:t>
              </a:r>
            </a:p>
            <a:p>
              <a:pPr marL="171450" lvl="0" indent="-171450" rtl="0">
                <a:lnSpc>
                  <a:spcPct val="115000"/>
                </a:lnSpc>
                <a:spcBef>
                  <a:spcPts val="0"/>
                </a:spcBef>
                <a:buClr>
                  <a:schemeClr val="accent2"/>
                </a:buClr>
                <a:buFont typeface="Arial" panose="020B0604020202020204" pitchFamily="34" charset="0"/>
                <a:buChar char="•"/>
              </a:pPr>
              <a:r>
                <a:rPr lang="en-CA" sz="1000" dirty="0">
                  <a:solidFill>
                    <a:srgbClr val="6E86B6"/>
                  </a:solidFill>
                  <a:latin typeface="Titillium Web"/>
                  <a:ea typeface="Titillium Web"/>
                  <a:cs typeface="Titillium Web"/>
                  <a:sym typeface="Titillium Web"/>
                </a:rPr>
                <a:t>Electrochemical flux through the membrane over time</a:t>
              </a:r>
              <a:endParaRPr sz="1000" dirty="0">
                <a:solidFill>
                  <a:srgbClr val="6E86B6"/>
                </a:solidFill>
                <a:latin typeface="Titillium Web"/>
                <a:ea typeface="Titillium Web"/>
                <a:cs typeface="Titillium Web"/>
                <a:sym typeface="Titillium Web"/>
              </a:endParaRPr>
            </a:p>
          </p:txBody>
        </p:sp>
        <p:sp>
          <p:nvSpPr>
            <p:cNvPr id="880" name="Google Shape;880;p26"/>
            <p:cNvSpPr/>
            <p:nvPr/>
          </p:nvSpPr>
          <p:spPr>
            <a:xfrm>
              <a:off x="6894939" y="3594321"/>
              <a:ext cx="107928" cy="8094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grpSp>
      <p:sp>
        <p:nvSpPr>
          <p:cNvPr id="881" name="Google Shape;881;p26"/>
          <p:cNvSpPr/>
          <p:nvPr/>
        </p:nvSpPr>
        <p:spPr>
          <a:xfrm rot="-711057">
            <a:off x="3899789" y="2972399"/>
            <a:ext cx="1620031" cy="69019"/>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grpSp>
        <p:nvGrpSpPr>
          <p:cNvPr id="882" name="Google Shape;882;p26"/>
          <p:cNvGrpSpPr/>
          <p:nvPr/>
        </p:nvGrpSpPr>
        <p:grpSpPr>
          <a:xfrm>
            <a:off x="4419278" y="1282589"/>
            <a:ext cx="2104275" cy="1656658"/>
            <a:chOff x="4419278" y="1282589"/>
            <a:chExt cx="2104275" cy="1656658"/>
          </a:xfrm>
        </p:grpSpPr>
        <p:sp>
          <p:nvSpPr>
            <p:cNvPr id="883" name="Google Shape;883;p26"/>
            <p:cNvSpPr/>
            <p:nvPr/>
          </p:nvSpPr>
          <p:spPr>
            <a:xfrm rot="-1789476">
              <a:off x="5349997" y="2746834"/>
              <a:ext cx="192413" cy="192413"/>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884" name="Google Shape;884;p26"/>
            <p:cNvSpPr txBox="1"/>
            <p:nvPr/>
          </p:nvSpPr>
          <p:spPr>
            <a:xfrm>
              <a:off x="4556990" y="2380749"/>
              <a:ext cx="1783796" cy="33097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b="1" dirty="0">
                  <a:solidFill>
                    <a:srgbClr val="FFFFFF"/>
                  </a:solidFill>
                  <a:latin typeface="Titillium Web"/>
                  <a:ea typeface="Titillium Web"/>
                  <a:cs typeface="Titillium Web"/>
                  <a:sym typeface="Titillium Web"/>
                </a:rPr>
                <a:t>Ion Exchange Equilibrium</a:t>
              </a:r>
              <a:endParaRPr sz="1100" b="1" dirty="0">
                <a:solidFill>
                  <a:srgbClr val="FFFFFF"/>
                </a:solidFill>
                <a:latin typeface="Titillium Web"/>
                <a:ea typeface="Titillium Web"/>
                <a:cs typeface="Titillium Web"/>
                <a:sym typeface="Titillium Web"/>
              </a:endParaRPr>
            </a:p>
          </p:txBody>
        </p:sp>
        <p:sp>
          <p:nvSpPr>
            <p:cNvPr id="885" name="Google Shape;885;p26"/>
            <p:cNvSpPr/>
            <p:nvPr/>
          </p:nvSpPr>
          <p:spPr>
            <a:xfrm>
              <a:off x="4419278" y="1303258"/>
              <a:ext cx="2053870" cy="1019625"/>
            </a:xfrm>
            <a:prstGeom prst="roundRect">
              <a:avLst>
                <a:gd name="adj" fmla="val 448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886" name="Google Shape;886;p26"/>
            <p:cNvSpPr/>
            <p:nvPr/>
          </p:nvSpPr>
          <p:spPr>
            <a:xfrm rot="10800000">
              <a:off x="5392219" y="2317599"/>
              <a:ext cx="107928" cy="8094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887" name="Google Shape;887;p26"/>
            <p:cNvSpPr txBox="1"/>
            <p:nvPr/>
          </p:nvSpPr>
          <p:spPr>
            <a:xfrm>
              <a:off x="4469683" y="1282589"/>
              <a:ext cx="2053870" cy="1000538"/>
            </a:xfrm>
            <a:prstGeom prst="rect">
              <a:avLst/>
            </a:prstGeom>
            <a:noFill/>
            <a:ln>
              <a:noFill/>
            </a:ln>
          </p:spPr>
          <p:txBody>
            <a:bodyPr spcFirstLastPara="1" wrap="square" lIns="91425" tIns="91425" rIns="91425" bIns="91425" anchor="t" anchorCtr="0">
              <a:noAutofit/>
            </a:bodyPr>
            <a:lstStyle/>
            <a:p>
              <a:pPr lvl="0" algn="ctr" rtl="0">
                <a:lnSpc>
                  <a:spcPct val="115000"/>
                </a:lnSpc>
                <a:spcBef>
                  <a:spcPts val="0"/>
                </a:spcBef>
                <a:buClr>
                  <a:srgbClr val="6E86B7"/>
                </a:buClr>
              </a:pPr>
              <a:r>
                <a:rPr lang="en" sz="1000" b="1" dirty="0">
                  <a:solidFill>
                    <a:srgbClr val="6E86B6"/>
                  </a:solidFill>
                  <a:latin typeface="Titillium Web"/>
                  <a:ea typeface="Titillium Web"/>
                  <a:cs typeface="Titillium Web"/>
                  <a:sym typeface="Titillium Web"/>
                </a:rPr>
                <a:t>Membrane Ion Concentrations:</a:t>
              </a:r>
            </a:p>
            <a:p>
              <a:pPr marL="171450" lvl="0" indent="-171450" rtl="0">
                <a:lnSpc>
                  <a:spcPct val="115000"/>
                </a:lnSpc>
                <a:spcBef>
                  <a:spcPts val="0"/>
                </a:spcBef>
                <a:buClr>
                  <a:srgbClr val="6E86B7"/>
                </a:buClr>
                <a:buFont typeface="Arial" panose="020B0604020202020204" pitchFamily="34" charset="0"/>
                <a:buChar char="•"/>
              </a:pPr>
              <a:r>
                <a:rPr lang="en" sz="1000" dirty="0">
                  <a:solidFill>
                    <a:srgbClr val="6E86B6"/>
                  </a:solidFill>
                  <a:latin typeface="Titillium Web"/>
                  <a:ea typeface="Titillium Web"/>
                  <a:cs typeface="Titillium Web"/>
                  <a:sym typeface="Titillium Web"/>
                </a:rPr>
                <a:t>Assumes equilibrium between CMX membrane and solution</a:t>
              </a:r>
            </a:p>
            <a:p>
              <a:pPr marL="171450" lvl="2" indent="-171450">
                <a:lnSpc>
                  <a:spcPct val="115000"/>
                </a:lnSpc>
                <a:buClr>
                  <a:srgbClr val="6E86B7"/>
                </a:buClr>
                <a:buFont typeface="Arial" panose="020B0604020202020204" pitchFamily="34" charset="0"/>
                <a:buChar char="•"/>
              </a:pPr>
              <a:r>
                <a:rPr lang="en" sz="1000" dirty="0">
                  <a:solidFill>
                    <a:srgbClr val="6E86B6"/>
                  </a:solidFill>
                  <a:latin typeface="Titillium Web"/>
                  <a:ea typeface="Titillium Web"/>
                  <a:cs typeface="Titillium Web"/>
                  <a:sym typeface="Titillium Web"/>
                </a:rPr>
                <a:t>Dependent on ion exchange capacity, Q</a:t>
              </a:r>
            </a:p>
          </p:txBody>
        </p:sp>
      </p:grpSp>
      <p:sp>
        <p:nvSpPr>
          <p:cNvPr id="888" name="Google Shape;888;p26"/>
          <p:cNvSpPr/>
          <p:nvPr/>
        </p:nvSpPr>
        <p:spPr>
          <a:xfrm rot="711057" flipH="1">
            <a:off x="2350760" y="2972399"/>
            <a:ext cx="1620031" cy="69019"/>
          </a:xfrm>
          <a:prstGeom prst="roundRect">
            <a:avLst>
              <a:gd name="adj" fmla="val 50000"/>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grpSp>
        <p:nvGrpSpPr>
          <p:cNvPr id="889" name="Google Shape;889;p26"/>
          <p:cNvGrpSpPr/>
          <p:nvPr/>
        </p:nvGrpSpPr>
        <p:grpSpPr>
          <a:xfrm>
            <a:off x="2831595" y="3074718"/>
            <a:ext cx="2251857" cy="1646339"/>
            <a:chOff x="2831595" y="3074718"/>
            <a:chExt cx="2251857" cy="1646339"/>
          </a:xfrm>
        </p:grpSpPr>
        <p:sp>
          <p:nvSpPr>
            <p:cNvPr id="890" name="Google Shape;890;p26"/>
            <p:cNvSpPr txBox="1"/>
            <p:nvPr/>
          </p:nvSpPr>
          <p:spPr>
            <a:xfrm>
              <a:off x="3089378" y="3272000"/>
              <a:ext cx="1700266" cy="33097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b="1" dirty="0">
                  <a:solidFill>
                    <a:srgbClr val="6E86B6"/>
                  </a:solidFill>
                  <a:latin typeface="Titillium Web"/>
                  <a:ea typeface="Titillium Web"/>
                  <a:cs typeface="Titillium Web"/>
                  <a:sym typeface="Titillium Web"/>
                </a:rPr>
                <a:t>Dissociation Equilibrium</a:t>
              </a:r>
              <a:endParaRPr sz="1100" b="1" dirty="0">
                <a:solidFill>
                  <a:srgbClr val="6E86B6"/>
                </a:solidFill>
                <a:latin typeface="Titillium Web"/>
                <a:ea typeface="Titillium Web"/>
                <a:cs typeface="Titillium Web"/>
                <a:sym typeface="Titillium Web"/>
              </a:endParaRPr>
            </a:p>
          </p:txBody>
        </p:sp>
        <p:sp>
          <p:nvSpPr>
            <p:cNvPr id="891" name="Google Shape;891;p26"/>
            <p:cNvSpPr/>
            <p:nvPr/>
          </p:nvSpPr>
          <p:spPr>
            <a:xfrm rot="-1789476">
              <a:off x="3843305" y="3074718"/>
              <a:ext cx="192413" cy="192413"/>
            </a:xfrm>
            <a:prstGeom prst="ellipse">
              <a:avLst/>
            </a:prstGeom>
            <a:solidFill>
              <a:srgbClr val="FFFFFF"/>
            </a:solidFill>
            <a:ln w="38100" cap="flat" cmpd="sng">
              <a:solidFill>
                <a:srgbClr val="6E86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892" name="Google Shape;892;p26"/>
            <p:cNvSpPr/>
            <p:nvPr/>
          </p:nvSpPr>
          <p:spPr>
            <a:xfrm>
              <a:off x="2852534" y="3674706"/>
              <a:ext cx="2173954" cy="987616"/>
            </a:xfrm>
            <a:prstGeom prst="roundRect">
              <a:avLst>
                <a:gd name="adj" fmla="val 4485"/>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893" name="Google Shape;893;p26"/>
            <p:cNvSpPr txBox="1"/>
            <p:nvPr/>
          </p:nvSpPr>
          <p:spPr>
            <a:xfrm>
              <a:off x="2831595" y="3630657"/>
              <a:ext cx="2251857" cy="1090400"/>
            </a:xfrm>
            <a:prstGeom prst="rect">
              <a:avLst/>
            </a:prstGeom>
            <a:noFill/>
            <a:ln>
              <a:noFill/>
            </a:ln>
          </p:spPr>
          <p:txBody>
            <a:bodyPr spcFirstLastPara="1" wrap="square" lIns="91425" tIns="91425" rIns="91425" bIns="91425" anchor="t" anchorCtr="0">
              <a:noAutofit/>
            </a:bodyPr>
            <a:lstStyle/>
            <a:p>
              <a:pPr lvl="0" algn="ctr">
                <a:lnSpc>
                  <a:spcPct val="115000"/>
                </a:lnSpc>
              </a:pPr>
              <a:r>
                <a:rPr lang="en" sz="1000" b="1" dirty="0">
                  <a:solidFill>
                    <a:srgbClr val="FFFFFF"/>
                  </a:solidFill>
                  <a:latin typeface="Titillium Web"/>
                  <a:ea typeface="Titillium Web"/>
                  <a:cs typeface="Titillium Web"/>
                  <a:sym typeface="Titillium Web"/>
                </a:rPr>
                <a:t>Chemical Equilibria:</a:t>
              </a:r>
            </a:p>
            <a:p>
              <a:pPr marL="171450" lvl="0" indent="-171450">
                <a:lnSpc>
                  <a:spcPct val="115000"/>
                </a:lnSpc>
                <a:buClr>
                  <a:schemeClr val="bg1"/>
                </a:buClr>
                <a:buFont typeface="Arial" panose="020B0604020202020204" pitchFamily="34" charset="0"/>
                <a:buChar char="•"/>
              </a:pPr>
              <a:r>
                <a:rPr lang="en" sz="1000" dirty="0">
                  <a:solidFill>
                    <a:srgbClr val="FFFFFF"/>
                  </a:solidFill>
                  <a:latin typeface="Titillium Web"/>
                  <a:ea typeface="Titillium Web"/>
                  <a:cs typeface="Titillium Web"/>
                  <a:sym typeface="Titillium Web"/>
                </a:rPr>
                <a:t>Purely due to chemical potential</a:t>
              </a:r>
            </a:p>
            <a:p>
              <a:pPr marL="171450" lvl="0" indent="-171450">
                <a:lnSpc>
                  <a:spcPct val="115000"/>
                </a:lnSpc>
                <a:buClr>
                  <a:schemeClr val="bg1"/>
                </a:buClr>
                <a:buFont typeface="Arial" panose="020B0604020202020204" pitchFamily="34" charset="0"/>
                <a:buChar char="•"/>
              </a:pPr>
              <a:r>
                <a:rPr lang="en-CA" sz="1000" dirty="0">
                  <a:solidFill>
                    <a:srgbClr val="FFFFFF"/>
                  </a:solidFill>
                  <a:latin typeface="Titillium Web"/>
                  <a:ea typeface="Titillium Web"/>
                  <a:cs typeface="Titillium Web"/>
                  <a:sym typeface="Titillium Web"/>
                </a:rPr>
                <a:t>Stability and </a:t>
              </a:r>
              <a:r>
                <a:rPr lang="en" sz="1000" dirty="0">
                  <a:solidFill>
                    <a:srgbClr val="FFFFFF"/>
                  </a:solidFill>
                  <a:latin typeface="Titillium Web"/>
                  <a:ea typeface="Titillium Web"/>
                  <a:cs typeface="Titillium Web"/>
                  <a:sym typeface="Titillium Web"/>
                </a:rPr>
                <a:t>dissociation constants</a:t>
              </a:r>
            </a:p>
            <a:p>
              <a:pPr marL="171450" lvl="0" indent="-171450">
                <a:lnSpc>
                  <a:spcPct val="115000"/>
                </a:lnSpc>
                <a:buClr>
                  <a:schemeClr val="bg1"/>
                </a:buClr>
                <a:buFont typeface="Arial" panose="020B0604020202020204" pitchFamily="34" charset="0"/>
                <a:buChar char="•"/>
              </a:pPr>
              <a:r>
                <a:rPr lang="en-CA" sz="1000" dirty="0">
                  <a:solidFill>
                    <a:srgbClr val="FFFFFF"/>
                  </a:solidFill>
                  <a:latin typeface="Titillium Web"/>
                  <a:ea typeface="Titillium Web"/>
                  <a:cs typeface="Titillium Web"/>
                  <a:sym typeface="Titillium Web"/>
                </a:rPr>
                <a:t>S</a:t>
              </a:r>
              <a:r>
                <a:rPr lang="en" sz="1000" dirty="0" err="1">
                  <a:solidFill>
                    <a:srgbClr val="FFFFFF"/>
                  </a:solidFill>
                  <a:latin typeface="Titillium Web"/>
                  <a:ea typeface="Titillium Web"/>
                  <a:cs typeface="Titillium Web"/>
                  <a:sym typeface="Titillium Web"/>
                </a:rPr>
                <a:t>ystem</a:t>
              </a:r>
              <a:r>
                <a:rPr lang="en" sz="1000" dirty="0">
                  <a:solidFill>
                    <a:srgbClr val="FFFFFF"/>
                  </a:solidFill>
                  <a:latin typeface="Titillium Web"/>
                  <a:ea typeface="Titillium Web"/>
                  <a:cs typeface="Titillium Web"/>
                  <a:sym typeface="Titillium Web"/>
                </a:rPr>
                <a:t> of 6 non-linear equations, 6 unknowns</a:t>
              </a:r>
            </a:p>
          </p:txBody>
        </p:sp>
        <p:sp>
          <p:nvSpPr>
            <p:cNvPr id="894" name="Google Shape;894;p26"/>
            <p:cNvSpPr/>
            <p:nvPr/>
          </p:nvSpPr>
          <p:spPr>
            <a:xfrm>
              <a:off x="3885558" y="3594321"/>
              <a:ext cx="107928" cy="80946"/>
            </a:xfrm>
            <a:prstGeom prst="triangle">
              <a:avLst>
                <a:gd name="adj" fmla="val 50000"/>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grpSp>
      <p:sp>
        <p:nvSpPr>
          <p:cNvPr id="895" name="Google Shape;895;p26"/>
          <p:cNvSpPr/>
          <p:nvPr/>
        </p:nvSpPr>
        <p:spPr>
          <a:xfrm rot="-711057">
            <a:off x="822911" y="2972399"/>
            <a:ext cx="1620031" cy="69019"/>
          </a:xfrm>
          <a:prstGeom prst="roundRect">
            <a:avLst>
              <a:gd name="adj" fmla="val 50000"/>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grpSp>
        <p:nvGrpSpPr>
          <p:cNvPr id="896" name="Google Shape;896;p26"/>
          <p:cNvGrpSpPr/>
          <p:nvPr/>
        </p:nvGrpSpPr>
        <p:grpSpPr>
          <a:xfrm>
            <a:off x="1369440" y="1448894"/>
            <a:ext cx="2120891" cy="1490353"/>
            <a:chOff x="1369440" y="1448894"/>
            <a:chExt cx="2120891" cy="1490353"/>
          </a:xfrm>
        </p:grpSpPr>
        <p:sp>
          <p:nvSpPr>
            <p:cNvPr id="897" name="Google Shape;897;p26"/>
            <p:cNvSpPr/>
            <p:nvPr/>
          </p:nvSpPr>
          <p:spPr>
            <a:xfrm>
              <a:off x="1369440" y="1479246"/>
              <a:ext cx="2053870" cy="843637"/>
            </a:xfrm>
            <a:prstGeom prst="roundRect">
              <a:avLst>
                <a:gd name="adj" fmla="val 4485"/>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898" name="Google Shape;898;p26"/>
            <p:cNvSpPr txBox="1"/>
            <p:nvPr/>
          </p:nvSpPr>
          <p:spPr>
            <a:xfrm>
              <a:off x="1977517" y="2397059"/>
              <a:ext cx="835722" cy="33097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b="1" dirty="0">
                  <a:solidFill>
                    <a:srgbClr val="6E86B6"/>
                  </a:solidFill>
                  <a:latin typeface="Titillium Web"/>
                  <a:ea typeface="Titillium Web"/>
                  <a:cs typeface="Titillium Web"/>
                  <a:sym typeface="Titillium Web"/>
                </a:rPr>
                <a:t>User Input</a:t>
              </a:r>
              <a:endParaRPr sz="1100" b="1" dirty="0">
                <a:solidFill>
                  <a:srgbClr val="6E86B6"/>
                </a:solidFill>
                <a:latin typeface="Titillium Web"/>
                <a:ea typeface="Titillium Web"/>
                <a:cs typeface="Titillium Web"/>
                <a:sym typeface="Titillium Web"/>
              </a:endParaRPr>
            </a:p>
          </p:txBody>
        </p:sp>
        <p:sp>
          <p:nvSpPr>
            <p:cNvPr id="899" name="Google Shape;899;p26"/>
            <p:cNvSpPr/>
            <p:nvPr/>
          </p:nvSpPr>
          <p:spPr>
            <a:xfrm rot="10800000">
              <a:off x="2342381" y="2317599"/>
              <a:ext cx="107928" cy="80946"/>
            </a:xfrm>
            <a:prstGeom prst="triangle">
              <a:avLst>
                <a:gd name="adj" fmla="val 50000"/>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sp>
          <p:nvSpPr>
            <p:cNvPr id="900" name="Google Shape;900;p26"/>
            <p:cNvSpPr txBox="1"/>
            <p:nvPr/>
          </p:nvSpPr>
          <p:spPr>
            <a:xfrm>
              <a:off x="1375197" y="1448894"/>
              <a:ext cx="2115134" cy="74902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buNone/>
              </a:pPr>
              <a:r>
                <a:rPr lang="en" sz="1000" b="1" dirty="0">
                  <a:solidFill>
                    <a:srgbClr val="FFFFFF"/>
                  </a:solidFill>
                  <a:latin typeface="Titillium Web"/>
                  <a:ea typeface="Titillium Web"/>
                  <a:cs typeface="Titillium Web"/>
                  <a:sym typeface="Titillium Web"/>
                </a:rPr>
                <a:t>Guided User Interface:</a:t>
              </a:r>
            </a:p>
            <a:p>
              <a:pPr marL="171450" lvl="0" indent="-171450" rtl="0">
                <a:lnSpc>
                  <a:spcPct val="115000"/>
                </a:lnSpc>
                <a:spcBef>
                  <a:spcPts val="0"/>
                </a:spcBef>
                <a:buClr>
                  <a:schemeClr val="bg1"/>
                </a:buClr>
                <a:buFont typeface="Arial" panose="020B0604020202020204" pitchFamily="34" charset="0"/>
                <a:buChar char="•"/>
              </a:pPr>
              <a:r>
                <a:rPr lang="en" sz="1000" dirty="0">
                  <a:solidFill>
                    <a:srgbClr val="FFFFFF"/>
                  </a:solidFill>
                  <a:latin typeface="Titillium Web"/>
                  <a:ea typeface="Titillium Web"/>
                  <a:cs typeface="Titillium Web"/>
                  <a:sym typeface="Titillium Web"/>
                </a:rPr>
                <a:t>Heavy REE Concentration (M)</a:t>
              </a:r>
            </a:p>
            <a:p>
              <a:pPr marL="171450" lvl="0" indent="-171450" rtl="0">
                <a:lnSpc>
                  <a:spcPct val="115000"/>
                </a:lnSpc>
                <a:spcBef>
                  <a:spcPts val="0"/>
                </a:spcBef>
                <a:buClr>
                  <a:schemeClr val="bg1"/>
                </a:buClr>
                <a:buFont typeface="Arial" panose="020B0604020202020204" pitchFamily="34" charset="0"/>
                <a:buChar char="•"/>
              </a:pPr>
              <a:r>
                <a:rPr lang="en" sz="1000" dirty="0">
                  <a:solidFill>
                    <a:srgbClr val="FFFFFF"/>
                  </a:solidFill>
                  <a:latin typeface="Titillium Web"/>
                  <a:ea typeface="Titillium Web"/>
                  <a:cs typeface="Titillium Web"/>
                  <a:sym typeface="Titillium Web"/>
                </a:rPr>
                <a:t>Light REE Concentration (M)</a:t>
              </a:r>
            </a:p>
            <a:p>
              <a:pPr marL="171450" lvl="0" indent="-171450" rtl="0">
                <a:lnSpc>
                  <a:spcPct val="115000"/>
                </a:lnSpc>
                <a:spcBef>
                  <a:spcPts val="0"/>
                </a:spcBef>
                <a:buClr>
                  <a:schemeClr val="bg1"/>
                </a:buClr>
                <a:buFont typeface="Arial" panose="020B0604020202020204" pitchFamily="34" charset="0"/>
                <a:buChar char="•"/>
              </a:pPr>
              <a:r>
                <a:rPr lang="en" sz="950" dirty="0">
                  <a:solidFill>
                    <a:srgbClr val="FFFFFF"/>
                  </a:solidFill>
                  <a:latin typeface="Titillium Web"/>
                  <a:ea typeface="Titillium Web"/>
                  <a:cs typeface="Titillium Web"/>
                  <a:sym typeface="Titillium Web"/>
                </a:rPr>
                <a:t>Chelating agent Concentration (M)</a:t>
              </a:r>
            </a:p>
          </p:txBody>
        </p:sp>
        <p:sp>
          <p:nvSpPr>
            <p:cNvPr id="901" name="Google Shape;901;p26"/>
            <p:cNvSpPr/>
            <p:nvPr/>
          </p:nvSpPr>
          <p:spPr>
            <a:xfrm rot="-1789476">
              <a:off x="2296769" y="2746834"/>
              <a:ext cx="192413" cy="192413"/>
            </a:xfrm>
            <a:prstGeom prst="ellipse">
              <a:avLst/>
            </a:prstGeom>
            <a:solidFill>
              <a:srgbClr val="FFFFFF"/>
            </a:solidFill>
            <a:ln w="38100" cap="flat" cmpd="sng">
              <a:solidFill>
                <a:srgbClr val="6E86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tillium Web"/>
                <a:ea typeface="Titillium Web"/>
                <a:cs typeface="Titillium Web"/>
                <a:sym typeface="Titillium Web"/>
              </a:endParaRPr>
            </a:p>
          </p:txBody>
        </p:sp>
      </p:grpSp>
    </p:spTree>
    <p:extLst>
      <p:ext uri="{BB962C8B-B14F-4D97-AF65-F5344CB8AC3E}">
        <p14:creationId xmlns:p14="http://schemas.microsoft.com/office/powerpoint/2010/main" val="2138234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7"/>
          <p:cNvSpPr txBox="1">
            <a:spLocks noGrp="1"/>
          </p:cNvSpPr>
          <p:nvPr>
            <p:ph type="title"/>
          </p:nvPr>
        </p:nvSpPr>
        <p:spPr>
          <a:xfrm>
            <a:off x="368660" y="683838"/>
            <a:ext cx="3985200" cy="15089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4400" b="1" dirty="0">
                <a:solidFill>
                  <a:srgbClr val="FCA480"/>
                </a:solidFill>
              </a:rPr>
              <a:t>Mathematical Formulations</a:t>
            </a:r>
            <a:endParaRPr sz="4400" b="1" dirty="0">
              <a:solidFill>
                <a:srgbClr val="FCA480"/>
              </a:solidFill>
            </a:endParaRPr>
          </a:p>
        </p:txBody>
      </p:sp>
      <p:sp>
        <p:nvSpPr>
          <p:cNvPr id="794" name="Google Shape;794;p17"/>
          <p:cNvSpPr txBox="1">
            <a:spLocks noGrp="1"/>
          </p:cNvSpPr>
          <p:nvPr>
            <p:ph type="body" idx="1"/>
          </p:nvPr>
        </p:nvSpPr>
        <p:spPr>
          <a:xfrm>
            <a:off x="434972" y="2192784"/>
            <a:ext cx="3985200" cy="2730798"/>
          </a:xfrm>
          <a:prstGeom prst="rect">
            <a:avLst/>
          </a:prstGeom>
        </p:spPr>
        <p:txBody>
          <a:bodyPr spcFirstLastPara="1" wrap="square" lIns="91425" tIns="91425" rIns="91425" bIns="91425" anchor="t" anchorCtr="0">
            <a:noAutofit/>
          </a:bodyPr>
          <a:lstStyle/>
          <a:p>
            <a:pPr lvl="0" indent="-457200" algn="l" rtl="0">
              <a:spcBef>
                <a:spcPts val="600"/>
              </a:spcBef>
              <a:spcAft>
                <a:spcPts val="0"/>
              </a:spcAft>
              <a:buClr>
                <a:srgbClr val="FFDC8F"/>
              </a:buClr>
              <a:buAutoNum type="arabicParenBoth"/>
            </a:pPr>
            <a:r>
              <a:rPr lang="en-CA" dirty="0"/>
              <a:t>Dissociation Equilibrium</a:t>
            </a:r>
          </a:p>
          <a:p>
            <a:pPr lvl="0" indent="-457200" algn="l" rtl="0">
              <a:spcBef>
                <a:spcPts val="600"/>
              </a:spcBef>
              <a:spcAft>
                <a:spcPts val="0"/>
              </a:spcAft>
              <a:buClr>
                <a:srgbClr val="FFDC8F"/>
              </a:buClr>
              <a:buAutoNum type="arabicParenBoth"/>
            </a:pPr>
            <a:r>
              <a:rPr lang="en-CA" dirty="0"/>
              <a:t>Ion Exchange Equilibrium</a:t>
            </a:r>
          </a:p>
          <a:p>
            <a:pPr lvl="0" indent="-457200" algn="l" rtl="0">
              <a:spcBef>
                <a:spcPts val="600"/>
              </a:spcBef>
              <a:spcAft>
                <a:spcPts val="0"/>
              </a:spcAft>
              <a:buClr>
                <a:srgbClr val="FFDC8F"/>
              </a:buClr>
              <a:buAutoNum type="arabicParenBoth"/>
            </a:pPr>
            <a:r>
              <a:rPr lang="en-CA" dirty="0"/>
              <a:t>Permeation Equations</a:t>
            </a:r>
          </a:p>
        </p:txBody>
      </p:sp>
      <p:sp>
        <p:nvSpPr>
          <p:cNvPr id="796" name="Google Shape;796;p1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3" name="Picture 2" descr="Text, icon&#10;&#10;Description automatically generated">
            <a:extLst>
              <a:ext uri="{FF2B5EF4-FFF2-40B4-BE49-F238E27FC236}">
                <a16:creationId xmlns:a16="http://schemas.microsoft.com/office/drawing/2014/main" id="{7281F4C5-BD58-DB45-B846-932E6015A679}"/>
              </a:ext>
            </a:extLst>
          </p:cNvPr>
          <p:cNvPicPr>
            <a:picLocks noChangeAspect="1"/>
          </p:cNvPicPr>
          <p:nvPr/>
        </p:nvPicPr>
        <p:blipFill>
          <a:blip r:embed="rId3"/>
          <a:stretch>
            <a:fillRect/>
          </a:stretch>
        </p:blipFill>
        <p:spPr>
          <a:xfrm>
            <a:off x="5866969" y="1309553"/>
            <a:ext cx="2524394" cy="25243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0" name="Google Shape;840;p22"/>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noAutofit/>
              </a:bodyPr>
              <a:lstStyle/>
              <a:p>
                <a:pPr marL="0" lvl="0" indent="0" algn="l" rtl="0">
                  <a:spcBef>
                    <a:spcPts val="600"/>
                  </a:spcBef>
                  <a:spcAft>
                    <a:spcPts val="1000"/>
                  </a:spcAft>
                  <a:buNone/>
                </a:pPr>
                <a:r>
                  <a:rPr lang="en" b="1" dirty="0"/>
                  <a:t>Basic Chemical Equilibria:</a:t>
                </a:r>
              </a:p>
              <a:p>
                <a:pPr marL="0" lvl="0" indent="0" algn="ctr" rtl="0">
                  <a:spcBef>
                    <a:spcPts val="600"/>
                  </a:spcBef>
                  <a:spcAft>
                    <a:spcPts val="1000"/>
                  </a:spcAft>
                  <a:buNone/>
                </a:pPr>
                <a14:m>
                  <m:oMath xmlns:m="http://schemas.openxmlformats.org/officeDocument/2006/math">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𝐴</m:t>
                        </m:r>
                      </m:e>
                      <m:sup>
                        <m:r>
                          <a:rPr lang="en-CA" sz="1600" b="0" i="1" smtClean="0">
                            <a:latin typeface="Cambria Math" panose="02040503050406030204" pitchFamily="18" charset="0"/>
                          </a:rPr>
                          <m:t>+</m:t>
                        </m:r>
                      </m:sup>
                    </m:sSup>
                    <m:r>
                      <a:rPr lang="en-CA" sz="1600" b="0" i="1" smtClean="0">
                        <a:latin typeface="Cambria Math" panose="02040503050406030204" pitchFamily="18" charset="0"/>
                      </a:rPr>
                      <m:t>+ </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𝐵</m:t>
                        </m:r>
                      </m:e>
                      <m:sup>
                        <m:r>
                          <a:rPr lang="en-CA" sz="1600" b="0" i="1" smtClean="0">
                            <a:latin typeface="Cambria Math" panose="02040503050406030204" pitchFamily="18" charset="0"/>
                          </a:rPr>
                          <m:t>−</m:t>
                        </m:r>
                      </m:sup>
                    </m:sSup>
                    <m:r>
                      <a:rPr lang="en-CA" sz="1600" b="0" i="1" smtClean="0">
                        <a:latin typeface="Cambria Math" panose="02040503050406030204" pitchFamily="18" charset="0"/>
                      </a:rPr>
                      <m:t> </m:t>
                    </m:r>
                    <m:groupChr>
                      <m:groupChrPr>
                        <m:chr m:val="↔"/>
                        <m:vertJc m:val="bot"/>
                        <m:ctrlPr>
                          <a:rPr lang="en-CA" sz="1600" b="0" i="1" smtClean="0">
                            <a:latin typeface="Cambria Math" panose="02040503050406030204" pitchFamily="18" charset="0"/>
                          </a:rPr>
                        </m:ctrlPr>
                      </m:groupChrPr>
                      <m:e>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𝐾</m:t>
                            </m:r>
                          </m:e>
                          <m:sub>
                            <m:r>
                              <a:rPr lang="en-CA" sz="1600" b="0" i="1" smtClean="0">
                                <a:latin typeface="Cambria Math" panose="02040503050406030204" pitchFamily="18" charset="0"/>
                              </a:rPr>
                              <m:t>𝐴𝐵𝑆</m:t>
                            </m:r>
                          </m:sub>
                        </m:sSub>
                      </m:e>
                    </m:groupChr>
                  </m:oMath>
                </a14:m>
                <a:r>
                  <a:rPr lang="en-CA" sz="1600" dirty="0"/>
                  <a:t> AB</a:t>
                </a:r>
              </a:p>
              <a:p>
                <a:pPr marL="0" lvl="0" indent="0" algn="l" rtl="0">
                  <a:spcBef>
                    <a:spcPts val="600"/>
                  </a:spcBef>
                  <a:spcAft>
                    <a:spcPts val="1000"/>
                  </a:spcAft>
                  <a:buNone/>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𝐾</m:t>
                          </m:r>
                        </m:e>
                        <m:sub>
                          <m:r>
                            <a:rPr lang="en-CA" sz="1600" b="0" i="1" smtClean="0">
                              <a:latin typeface="Cambria Math" panose="02040503050406030204" pitchFamily="18" charset="0"/>
                            </a:rPr>
                            <m:t>𝐴𝐵𝑆</m:t>
                          </m:r>
                        </m:sub>
                      </m:sSub>
                      <m:r>
                        <a:rPr lang="en-CA" sz="1600" b="0" i="1" smtClean="0">
                          <a:latin typeface="Cambria Math" panose="02040503050406030204" pitchFamily="18" charset="0"/>
                        </a:rPr>
                        <m:t>= </m:t>
                      </m:r>
                      <m:f>
                        <m:fPr>
                          <m:ctrlPr>
                            <a:rPr lang="en-CA" sz="1600" b="0" i="1" smtClean="0">
                              <a:latin typeface="Cambria Math" panose="02040503050406030204" pitchFamily="18" charset="0"/>
                            </a:rPr>
                          </m:ctrlPr>
                        </m:fPr>
                        <m:num>
                          <m:r>
                            <a:rPr lang="en-CA" sz="1600" b="0" i="1" smtClean="0">
                              <a:latin typeface="Cambria Math" panose="02040503050406030204" pitchFamily="18" charset="0"/>
                            </a:rPr>
                            <m:t>[</m:t>
                          </m:r>
                          <m:r>
                            <a:rPr lang="en-CA" sz="1600" b="0" i="1" smtClean="0">
                              <a:latin typeface="Cambria Math" panose="02040503050406030204" pitchFamily="18" charset="0"/>
                            </a:rPr>
                            <m:t>𝐴𝐵</m:t>
                          </m:r>
                          <m:r>
                            <a:rPr lang="en-CA" sz="1600" b="0" i="1" smtClean="0">
                              <a:latin typeface="Cambria Math" panose="02040503050406030204" pitchFamily="18" charset="0"/>
                            </a:rPr>
                            <m:t>]</m:t>
                          </m:r>
                        </m:num>
                        <m:den>
                          <m:d>
                            <m:dPr>
                              <m:begChr m:val="["/>
                              <m:endChr m:val="]"/>
                              <m:ctrlPr>
                                <a:rPr lang="en-CA" sz="1600" b="0" i="1" smtClean="0">
                                  <a:latin typeface="Cambria Math" panose="02040503050406030204" pitchFamily="18" charset="0"/>
                                </a:rPr>
                              </m:ctrlPr>
                            </m:dPr>
                            <m:e>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𝐴</m:t>
                                  </m:r>
                                </m:e>
                                <m:sup>
                                  <m:r>
                                    <a:rPr lang="en-CA" sz="1600" b="0" i="1" smtClean="0">
                                      <a:latin typeface="Cambria Math" panose="02040503050406030204" pitchFamily="18" charset="0"/>
                                    </a:rPr>
                                    <m:t>+</m:t>
                                  </m:r>
                                </m:sup>
                              </m:sSup>
                            </m:e>
                          </m:d>
                          <m:r>
                            <a:rPr lang="en-CA" sz="1600" b="0" i="1" smtClean="0">
                              <a:latin typeface="Cambria Math" panose="02040503050406030204" pitchFamily="18" charset="0"/>
                            </a:rPr>
                            <m:t>[</m:t>
                          </m:r>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𝐵</m:t>
                              </m:r>
                            </m:e>
                            <m:sup>
                              <m:r>
                                <a:rPr lang="en-CA" sz="1600" b="0" i="1" smtClean="0">
                                  <a:latin typeface="Cambria Math" panose="02040503050406030204" pitchFamily="18" charset="0"/>
                                </a:rPr>
                                <m:t>−</m:t>
                              </m:r>
                            </m:sup>
                          </m:sSup>
                          <m:r>
                            <a:rPr lang="en-CA" sz="1600" b="0" i="1" smtClean="0">
                              <a:latin typeface="Cambria Math" panose="02040503050406030204" pitchFamily="18" charset="0"/>
                            </a:rPr>
                            <m:t>]</m:t>
                          </m:r>
                        </m:den>
                      </m:f>
                    </m:oMath>
                  </m:oMathPara>
                </a14:m>
                <a:endParaRPr sz="1600" dirty="0"/>
              </a:p>
            </p:txBody>
          </p:sp>
        </mc:Choice>
        <mc:Fallback xmlns="">
          <p:sp>
            <p:nvSpPr>
              <p:cNvPr id="840" name="Google Shape;840;p22"/>
              <p:cNvSpPr txBox="1">
                <a:spLocks noGrp="1" noRot="1" noChangeAspect="1" noMove="1" noResize="1" noEditPoints="1" noAdjustHandles="1" noChangeArrowheads="1" noChangeShapeType="1" noTextEdit="1"/>
              </p:cNvSpPr>
              <p:nvPr>
                <p:ph type="body" idx="1"/>
              </p:nvPr>
            </p:nvSpPr>
            <p:spPr>
              <a:xfrm>
                <a:off x="739675" y="1218009"/>
                <a:ext cx="3730800" cy="2853900"/>
              </a:xfrm>
              <a:prstGeom prst="rect">
                <a:avLst/>
              </a:prstGeom>
              <a:blipFill>
                <a:blip r:embed="rId3"/>
                <a:stretch>
                  <a:fillRect l="-1701"/>
                </a:stretch>
              </a:blipFill>
            </p:spPr>
            <p:txBody>
              <a:bodyPr/>
              <a:lstStyle/>
              <a:p>
                <a:r>
                  <a:rPr lang="en-US">
                    <a:noFill/>
                  </a:rPr>
                  <a:t> </a:t>
                </a:r>
              </a:p>
            </p:txBody>
          </p:sp>
        </mc:Fallback>
      </mc:AlternateContent>
      <p:sp>
        <p:nvSpPr>
          <p:cNvPr id="841" name="Google Shape;841;p22"/>
          <p:cNvSpPr txBox="1">
            <a:spLocks noGrp="1"/>
          </p:cNvSpPr>
          <p:nvPr>
            <p:ph type="title"/>
          </p:nvPr>
        </p:nvSpPr>
        <p:spPr>
          <a:xfrm>
            <a:off x="739675" y="303592"/>
            <a:ext cx="7686000" cy="857400"/>
          </a:xfrm>
          <a:prstGeom prst="rect">
            <a:avLst/>
          </a:prstGeom>
        </p:spPr>
        <p:txBody>
          <a:bodyPr spcFirstLastPara="1" wrap="square" lIns="91425" tIns="91425" rIns="91425" bIns="91425" anchor="b" anchorCtr="0">
            <a:noAutofit/>
          </a:bodyPr>
          <a:lstStyle/>
          <a:p>
            <a:pPr lvl="0"/>
            <a:r>
              <a:rPr lang="en" b="1" dirty="0">
                <a:solidFill>
                  <a:srgbClr val="FFDC8F"/>
                </a:solidFill>
              </a:rPr>
              <a:t>(1) Dissociation Equilibrium</a:t>
            </a:r>
            <a:endParaRPr dirty="0"/>
          </a:p>
        </p:txBody>
      </p:sp>
      <p:sp>
        <p:nvSpPr>
          <p:cNvPr id="842" name="Google Shape;842;p22"/>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noAutofit/>
          </a:bodyPr>
          <a:lstStyle/>
          <a:p>
            <a:pPr marL="0" lvl="0" indent="0" algn="l" rtl="0">
              <a:spcBef>
                <a:spcPts val="600"/>
              </a:spcBef>
              <a:spcAft>
                <a:spcPts val="600"/>
              </a:spcAft>
              <a:buNone/>
            </a:pPr>
            <a:r>
              <a:rPr lang="en" b="1" dirty="0"/>
              <a:t>Chelation Equilibria:</a:t>
            </a:r>
          </a:p>
          <a:p>
            <a:pPr marL="285750" lvl="0" indent="-285750">
              <a:buClr>
                <a:srgbClr val="FFA47F"/>
              </a:buClr>
              <a:buSzPts val="1100"/>
              <a:buFont typeface="System Font Regular"/>
              <a:buChar char="➤"/>
            </a:pPr>
            <a:r>
              <a:rPr lang="en" sz="1600" dirty="0" err="1"/>
              <a:t>Chelants</a:t>
            </a:r>
            <a:r>
              <a:rPr lang="en" sz="1600" dirty="0"/>
              <a:t> will normally form a complex with the metal ligand in a 1:1 ratio</a:t>
            </a:r>
          </a:p>
          <a:p>
            <a:pPr marL="285750" lvl="0" indent="-285750">
              <a:buClr>
                <a:srgbClr val="FFA47F"/>
              </a:buClr>
              <a:buSzPts val="1100"/>
              <a:buFont typeface="System Font Regular"/>
              <a:buChar char="➤"/>
            </a:pPr>
            <a:r>
              <a:rPr lang="en" sz="1600" dirty="0"/>
              <a:t>4 dissociation constants for EDTA, and HEDTA, 1 for CDTA</a:t>
            </a:r>
          </a:p>
          <a:p>
            <a:pPr marL="0" lvl="0" indent="0">
              <a:buClr>
                <a:srgbClr val="FFA47F"/>
              </a:buClr>
              <a:buSzPts val="1100"/>
              <a:buNone/>
            </a:pPr>
            <a:endParaRPr sz="1600" dirty="0"/>
          </a:p>
        </p:txBody>
      </p:sp>
      <p:sp>
        <p:nvSpPr>
          <p:cNvPr id="843" name="Google Shape;843;p2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3" name="Rectangle 2">
            <a:extLst>
              <a:ext uri="{FF2B5EF4-FFF2-40B4-BE49-F238E27FC236}">
                <a16:creationId xmlns:a16="http://schemas.microsoft.com/office/drawing/2014/main" id="{CAAF5F72-EB2A-9146-A3CD-062FABD70E5E}"/>
              </a:ext>
            </a:extLst>
          </p:cNvPr>
          <p:cNvSpPr/>
          <p:nvPr/>
        </p:nvSpPr>
        <p:spPr>
          <a:xfrm>
            <a:off x="675097" y="3258872"/>
            <a:ext cx="3512363" cy="1569660"/>
          </a:xfrm>
          <a:prstGeom prst="rect">
            <a:avLst/>
          </a:prstGeom>
        </p:spPr>
        <p:txBody>
          <a:bodyPr wrap="square">
            <a:spAutoFit/>
          </a:bodyPr>
          <a:lstStyle/>
          <a:p>
            <a:pPr marL="101600" lvl="0">
              <a:spcBef>
                <a:spcPts val="600"/>
              </a:spcBef>
              <a:buClr>
                <a:srgbClr val="6E86B6"/>
              </a:buClr>
              <a:buSzPts val="2000"/>
            </a:pPr>
            <a:r>
              <a:rPr lang="en-CA" sz="1600" b="1" dirty="0">
                <a:solidFill>
                  <a:srgbClr val="FFDC8F"/>
                </a:solidFill>
                <a:latin typeface="Titillium Web"/>
                <a:sym typeface="Titillium Web"/>
              </a:rPr>
              <a:t>Though usually negligible, at higher concentrations, Na</a:t>
            </a:r>
            <a:r>
              <a:rPr lang="en-CA" sz="1600" b="1" baseline="30000" dirty="0">
                <a:solidFill>
                  <a:srgbClr val="FFDC8F"/>
                </a:solidFill>
                <a:latin typeface="Titillium Web"/>
                <a:sym typeface="Titillium Web"/>
              </a:rPr>
              <a:t>+</a:t>
            </a:r>
            <a:r>
              <a:rPr lang="en-CA" sz="1600" b="1" dirty="0">
                <a:solidFill>
                  <a:srgbClr val="FFDC8F"/>
                </a:solidFill>
                <a:latin typeface="Titillium Web"/>
                <a:sym typeface="Titillium Web"/>
              </a:rPr>
              <a:t> and other ions in solution that do not directly participate in the chelation reaction lowers the stability constant of metal chelate.</a:t>
            </a:r>
            <a:r>
              <a:rPr lang="en-CA" sz="1600" b="1" baseline="30000" dirty="0">
                <a:solidFill>
                  <a:srgbClr val="FFDC8F"/>
                </a:solidFill>
                <a:latin typeface="Titillium Web"/>
                <a:sym typeface="Titillium Web"/>
              </a:rPr>
              <a:t>[1]</a:t>
            </a:r>
          </a:p>
        </p:txBody>
      </p:sp>
      <p:pic>
        <p:nvPicPr>
          <p:cNvPr id="4" name="Picture 3">
            <a:extLst>
              <a:ext uri="{FF2B5EF4-FFF2-40B4-BE49-F238E27FC236}">
                <a16:creationId xmlns:a16="http://schemas.microsoft.com/office/drawing/2014/main" id="{09E209D8-569C-6449-B8CE-7FC7B7670A84}"/>
              </a:ext>
            </a:extLst>
          </p:cNvPr>
          <p:cNvPicPr>
            <a:picLocks noChangeAspect="1"/>
          </p:cNvPicPr>
          <p:nvPr/>
        </p:nvPicPr>
        <p:blipFill>
          <a:blip r:embed="rId4"/>
          <a:stretch>
            <a:fillRect/>
          </a:stretch>
        </p:blipFill>
        <p:spPr>
          <a:xfrm>
            <a:off x="4764091" y="2965231"/>
            <a:ext cx="3886228" cy="1920519"/>
          </a:xfrm>
          <a:prstGeom prst="rect">
            <a:avLst/>
          </a:prstGeom>
        </p:spPr>
      </p:pic>
    </p:spTree>
    <p:extLst>
      <p:ext uri="{BB962C8B-B14F-4D97-AF65-F5344CB8AC3E}">
        <p14:creationId xmlns:p14="http://schemas.microsoft.com/office/powerpoint/2010/main" val="80367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2"/>
          <p:cNvSpPr txBox="1">
            <a:spLocks noGrp="1"/>
          </p:cNvSpPr>
          <p:nvPr>
            <p:ph type="title"/>
          </p:nvPr>
        </p:nvSpPr>
        <p:spPr>
          <a:xfrm>
            <a:off x="729000" y="184534"/>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FFDC8F"/>
                </a:solidFill>
              </a:rPr>
              <a:t>(1) Dissociation Equilibrium</a:t>
            </a:r>
            <a:endParaRPr b="1" dirty="0">
              <a:solidFill>
                <a:srgbClr val="FFDC8F"/>
              </a:solidFill>
            </a:endParaRPr>
          </a:p>
        </p:txBody>
      </p:sp>
      <p:sp>
        <p:nvSpPr>
          <p:cNvPr id="963" name="Google Shape;963;p32"/>
          <p:cNvSpPr txBox="1">
            <a:spLocks noGrp="1"/>
          </p:cNvSpPr>
          <p:nvPr>
            <p:ph type="body" idx="3"/>
          </p:nvPr>
        </p:nvSpPr>
        <p:spPr>
          <a:xfrm>
            <a:off x="4641985" y="3485417"/>
            <a:ext cx="3998319" cy="1367400"/>
          </a:xfrm>
          <a:prstGeom prst="rect">
            <a:avLst/>
          </a:prstGeom>
          <a:solidFill>
            <a:srgbClr val="394663"/>
          </a:solidFill>
          <a:ln>
            <a:solidFill>
              <a:schemeClr val="bg1"/>
            </a:solidFill>
          </a:ln>
        </p:spPr>
        <p:txBody>
          <a:bodyPr spcFirstLastPara="1" wrap="square" lIns="91425" tIns="91425" rIns="91425" bIns="91425" anchor="t" anchorCtr="0">
            <a:noAutofit/>
          </a:bodyPr>
          <a:lstStyle/>
          <a:p>
            <a:pPr marL="0" lvl="0" indent="0" algn="ctr" rtl="0">
              <a:spcBef>
                <a:spcPts val="600"/>
              </a:spcBef>
              <a:spcAft>
                <a:spcPts val="0"/>
              </a:spcAft>
              <a:buNone/>
            </a:pPr>
            <a:r>
              <a:rPr lang="en-CA" b="1" dirty="0"/>
              <a:t>Python functions: </a:t>
            </a:r>
            <a:r>
              <a:rPr lang="en-CA" sz="1600" dirty="0">
                <a:solidFill>
                  <a:srgbClr val="FCA480"/>
                </a:solidFill>
              </a:rPr>
              <a:t>f</a:t>
            </a:r>
            <a:r>
              <a:rPr lang="en" sz="1600" dirty="0">
                <a:solidFill>
                  <a:srgbClr val="FCA480"/>
                </a:solidFill>
              </a:rPr>
              <a:t>solve, root</a:t>
            </a:r>
            <a:endParaRPr sz="1600" dirty="0">
              <a:solidFill>
                <a:srgbClr val="FCA480"/>
              </a:solidFill>
            </a:endParaRPr>
          </a:p>
          <a:p>
            <a:pPr marL="0" lvl="0" indent="0" algn="l" rtl="0">
              <a:spcBef>
                <a:spcPts val="600"/>
              </a:spcBef>
              <a:spcAft>
                <a:spcPts val="0"/>
              </a:spcAft>
              <a:buNone/>
            </a:pPr>
            <a:r>
              <a:rPr lang="en-CA" sz="1200" dirty="0">
                <a:solidFill>
                  <a:srgbClr val="FCA480"/>
                </a:solidFill>
              </a:rPr>
              <a:t>Input: </a:t>
            </a:r>
            <a:r>
              <a:rPr lang="en-CA" sz="1200" dirty="0"/>
              <a:t>System of 6 non-linear equations</a:t>
            </a:r>
          </a:p>
          <a:p>
            <a:pPr marL="0" lvl="0" indent="0" algn="l" rtl="0">
              <a:spcBef>
                <a:spcPts val="600"/>
              </a:spcBef>
              <a:spcAft>
                <a:spcPts val="0"/>
              </a:spcAft>
              <a:buNone/>
            </a:pPr>
            <a:r>
              <a:rPr lang="en-CA" sz="1200" dirty="0">
                <a:solidFill>
                  <a:srgbClr val="FCA480"/>
                </a:solidFill>
              </a:rPr>
              <a:t>Output: </a:t>
            </a:r>
            <a:r>
              <a:rPr lang="en-CA" sz="1200" dirty="0"/>
              <a:t>Solutions for REE ion and REE </a:t>
            </a:r>
            <a:r>
              <a:rPr lang="en-CA" sz="1200" dirty="0" err="1"/>
              <a:t>ion•chelating</a:t>
            </a:r>
            <a:r>
              <a:rPr lang="en-CA" sz="1200" dirty="0"/>
              <a:t> agent complex, Na</a:t>
            </a:r>
            <a:r>
              <a:rPr lang="en-CA" sz="1200" baseline="30000" dirty="0"/>
              <a:t>+</a:t>
            </a:r>
            <a:r>
              <a:rPr lang="en-CA" sz="1200" dirty="0"/>
              <a:t> concentration, and concentration of non-complexing </a:t>
            </a:r>
            <a:r>
              <a:rPr lang="en-CA" sz="1200" dirty="0" err="1"/>
              <a:t>chelant</a:t>
            </a:r>
            <a:endParaRPr sz="1200" dirty="0"/>
          </a:p>
          <a:p>
            <a:pPr marL="0" lvl="0" indent="0" algn="l" rtl="0">
              <a:spcBef>
                <a:spcPts val="600"/>
              </a:spcBef>
              <a:spcAft>
                <a:spcPts val="0"/>
              </a:spcAft>
              <a:buNone/>
            </a:pPr>
            <a:endParaRPr sz="1200" dirty="0"/>
          </a:p>
        </p:txBody>
      </p:sp>
      <p:sp>
        <p:nvSpPr>
          <p:cNvPr id="964" name="Google Shape;964;p3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mc:AlternateContent xmlns:mc="http://schemas.openxmlformats.org/markup-compatibility/2006">
        <mc:Choice xmlns:a14="http://schemas.microsoft.com/office/drawing/2010/main" Requires="a14">
          <p:graphicFrame>
            <p:nvGraphicFramePr>
              <p:cNvPr id="2" name="Table 2">
                <a:extLst>
                  <a:ext uri="{FF2B5EF4-FFF2-40B4-BE49-F238E27FC236}">
                    <a16:creationId xmlns:a16="http://schemas.microsoft.com/office/drawing/2014/main" id="{CE6EE10E-AE7A-524D-B43F-462A2C00B863}"/>
                  </a:ext>
                </a:extLst>
              </p:cNvPr>
              <p:cNvGraphicFramePr>
                <a:graphicFrameLocks noGrp="1"/>
              </p:cNvGraphicFramePr>
              <p:nvPr>
                <p:extLst>
                  <p:ext uri="{D42A27DB-BD31-4B8C-83A1-F6EECF244321}">
                    <p14:modId xmlns:p14="http://schemas.microsoft.com/office/powerpoint/2010/main" val="1610496628"/>
                  </p:ext>
                </p:extLst>
              </p:nvPr>
            </p:nvGraphicFramePr>
            <p:xfrm>
              <a:off x="418696" y="1292269"/>
              <a:ext cx="8446579" cy="2353789"/>
            </p:xfrm>
            <a:graphic>
              <a:graphicData uri="http://schemas.openxmlformats.org/drawingml/2006/table">
                <a:tbl>
                  <a:tblPr firstRow="1" bandRow="1">
                    <a:tableStyleId>{A6198069-E2E6-4704-8FBD-F110967EDED6}</a:tableStyleId>
                  </a:tblPr>
                  <a:tblGrid>
                    <a:gridCol w="3231399">
                      <a:extLst>
                        <a:ext uri="{9D8B030D-6E8A-4147-A177-3AD203B41FA5}">
                          <a16:colId xmlns:a16="http://schemas.microsoft.com/office/drawing/2014/main" val="3937880764"/>
                        </a:ext>
                      </a:extLst>
                    </a:gridCol>
                    <a:gridCol w="720671">
                      <a:extLst>
                        <a:ext uri="{9D8B030D-6E8A-4147-A177-3AD203B41FA5}">
                          <a16:colId xmlns:a16="http://schemas.microsoft.com/office/drawing/2014/main" val="2838620398"/>
                        </a:ext>
                      </a:extLst>
                    </a:gridCol>
                    <a:gridCol w="3936570">
                      <a:extLst>
                        <a:ext uri="{9D8B030D-6E8A-4147-A177-3AD203B41FA5}">
                          <a16:colId xmlns:a16="http://schemas.microsoft.com/office/drawing/2014/main" val="1538497339"/>
                        </a:ext>
                      </a:extLst>
                    </a:gridCol>
                    <a:gridCol w="557939">
                      <a:extLst>
                        <a:ext uri="{9D8B030D-6E8A-4147-A177-3AD203B41FA5}">
                          <a16:colId xmlns:a16="http://schemas.microsoft.com/office/drawing/2014/main" val="4139800532"/>
                        </a:ext>
                      </a:extLst>
                    </a:gridCol>
                  </a:tblGrid>
                  <a:tr h="634550">
                    <a:tc>
                      <a:txBody>
                        <a:bodyPr/>
                        <a:lstStyle/>
                        <a:p>
                          <a:pPr marL="0" marR="0" lvl="0" indent="0" algn="l" defTabSz="914400" rtl="0" eaLnBrk="1" fontAlgn="auto" latinLnBrk="0" hangingPunct="1">
                            <a:lnSpc>
                              <a:spcPct val="100000"/>
                            </a:lnSpc>
                            <a:spcBef>
                              <a:spcPts val="600"/>
                            </a:spcBef>
                            <a:spcAft>
                              <a:spcPts val="0"/>
                            </a:spcAft>
                            <a:buClr>
                              <a:srgbClr val="6E86B6"/>
                            </a:buClr>
                            <a:buSzPts val="1800"/>
                            <a:buFont typeface="Titillium Web"/>
                            <a:buNone/>
                            <a:tabLst/>
                            <a:defRPr/>
                          </a:pPr>
                          <a:r>
                            <a:rPr kumimoji="0" lang="en" sz="1400" b="0" i="0" u="none" strike="noStrike" kern="0" cap="none" spc="0" normalizeH="0" baseline="0" noProof="0" dirty="0">
                              <a:ln>
                                <a:noFill/>
                              </a:ln>
                              <a:solidFill>
                                <a:srgbClr val="FFFFFF"/>
                              </a:solidFill>
                              <a:effectLst/>
                              <a:uLnTx/>
                              <a:uFillTx/>
                              <a:latin typeface="Titillium Web"/>
                              <a:sym typeface="Titillium Web"/>
                            </a:rPr>
                            <a:t>K</a:t>
                          </a:r>
                          <a:r>
                            <a:rPr kumimoji="0" lang="en" sz="1400" b="0" i="0" u="none" strike="noStrike" kern="0" cap="none" spc="0" normalizeH="0" baseline="-25000" noProof="0" dirty="0">
                              <a:ln>
                                <a:noFill/>
                              </a:ln>
                              <a:solidFill>
                                <a:srgbClr val="FFFFFF"/>
                              </a:solidFill>
                              <a:effectLst/>
                              <a:uLnTx/>
                              <a:uFillTx/>
                              <a:latin typeface="Titillium Web"/>
                              <a:sym typeface="Titillium Web"/>
                            </a:rPr>
                            <a:t>ABS_LREE</a:t>
                          </a:r>
                          <a:r>
                            <a:rPr kumimoji="0" lang="en" sz="1400" b="0" i="0" u="none" strike="noStrike" kern="0" cap="none" spc="0" normalizeH="0" baseline="0" noProof="0" dirty="0">
                              <a:ln>
                                <a:noFill/>
                              </a:ln>
                              <a:solidFill>
                                <a:srgbClr val="FFFFFF"/>
                              </a:solidFill>
                              <a:effectLst/>
                              <a:uLnTx/>
                              <a:uFillTx/>
                              <a:latin typeface="Titillium Web"/>
                              <a:sym typeface="Titillium Web"/>
                            </a:rPr>
                            <a:t> [La</a:t>
                          </a:r>
                          <a:r>
                            <a:rPr kumimoji="0" lang="en" sz="1400" b="0" i="0" u="none" strike="noStrike" kern="0" cap="none" spc="0" normalizeH="0" baseline="30000" noProof="0" dirty="0">
                              <a:ln>
                                <a:noFill/>
                              </a:ln>
                              <a:solidFill>
                                <a:srgbClr val="FFFFFF"/>
                              </a:solidFill>
                              <a:effectLst/>
                              <a:uLnTx/>
                              <a:uFillTx/>
                              <a:latin typeface="Titillium Web"/>
                              <a:sym typeface="Titillium Web"/>
                            </a:rPr>
                            <a:t>3+</a:t>
                          </a:r>
                          <a:r>
                            <a:rPr kumimoji="0" lang="en" sz="1400" b="0" i="0" u="none" strike="noStrike" kern="0" cap="none" spc="0" normalizeH="0" baseline="0" noProof="0" dirty="0">
                              <a:ln>
                                <a:noFill/>
                              </a:ln>
                              <a:solidFill>
                                <a:srgbClr val="FFFFFF"/>
                              </a:solidFill>
                              <a:effectLst/>
                              <a:uLnTx/>
                              <a:uFillTx/>
                              <a:latin typeface="Titillium Web"/>
                              <a:sym typeface="Titillium Web"/>
                            </a:rPr>
                            <a:t>][EDTA</a:t>
                          </a:r>
                          <a:r>
                            <a:rPr kumimoji="0" lang="en" sz="1400" b="0" i="0" u="none" strike="noStrike" kern="0" cap="none" spc="0" normalizeH="0" baseline="30000" noProof="0" dirty="0">
                              <a:ln>
                                <a:noFill/>
                              </a:ln>
                              <a:solidFill>
                                <a:srgbClr val="FFFFFF"/>
                              </a:solidFill>
                              <a:effectLst/>
                              <a:uLnTx/>
                              <a:uFillTx/>
                              <a:latin typeface="Titillium Web"/>
                              <a:sym typeface="Titillium Web"/>
                            </a:rPr>
                            <a:t>4+</a:t>
                          </a:r>
                          <a:r>
                            <a:rPr kumimoji="0" lang="en" sz="1400" b="0" i="0" u="none" strike="noStrike" kern="0" cap="none" spc="0" normalizeH="0" baseline="0" noProof="0" dirty="0">
                              <a:ln>
                                <a:noFill/>
                              </a:ln>
                              <a:solidFill>
                                <a:srgbClr val="FFFFFF"/>
                              </a:solidFill>
                              <a:effectLst/>
                              <a:uLnTx/>
                              <a:uFillTx/>
                              <a:latin typeface="Titillium Web"/>
                              <a:sym typeface="Titillium Web"/>
                            </a:rPr>
                            <a:t>] – [(</a:t>
                          </a:r>
                          <a:r>
                            <a:rPr kumimoji="0" lang="en" sz="1400" b="0" i="0" u="none" strike="noStrike" kern="0" cap="none" spc="0" normalizeH="0" baseline="0" noProof="0" dirty="0" err="1">
                              <a:ln>
                                <a:noFill/>
                              </a:ln>
                              <a:solidFill>
                                <a:srgbClr val="FFFFFF"/>
                              </a:solidFill>
                              <a:effectLst/>
                              <a:uLnTx/>
                              <a:uFillTx/>
                              <a:latin typeface="Titillium Web"/>
                              <a:sym typeface="Titillium Web"/>
                            </a:rPr>
                            <a:t>EDTA•La</a:t>
                          </a:r>
                          <a:r>
                            <a:rPr kumimoji="0" lang="en" sz="1400" b="0" i="0" u="none" strike="noStrike" kern="0" cap="none" spc="0" normalizeH="0" baseline="0" noProof="0" dirty="0">
                              <a:ln>
                                <a:noFill/>
                              </a:ln>
                              <a:solidFill>
                                <a:srgbClr val="FFFFFF"/>
                              </a:solidFill>
                              <a:effectLst/>
                              <a:uLnTx/>
                              <a:uFillTx/>
                              <a:latin typeface="Titillium Web"/>
                              <a:sym typeface="Titillium Web"/>
                            </a:rPr>
                            <a:t>)</a:t>
                          </a:r>
                          <a:r>
                            <a:rPr kumimoji="0" lang="en" sz="1400" b="0" i="0" u="none" strike="noStrike" kern="0" cap="none" spc="0" normalizeH="0" baseline="30000" noProof="0" dirty="0">
                              <a:ln>
                                <a:noFill/>
                              </a:ln>
                              <a:solidFill>
                                <a:srgbClr val="FFFFFF"/>
                              </a:solidFill>
                              <a:effectLst/>
                              <a:uLnTx/>
                              <a:uFillTx/>
                              <a:latin typeface="Titillium Web"/>
                              <a:sym typeface="Titillium Web"/>
                            </a:rPr>
                            <a:t>-</a:t>
                          </a:r>
                          <a:r>
                            <a:rPr kumimoji="0" lang="en" sz="1400" b="0" i="0" u="none" strike="noStrike" kern="0" cap="none" spc="0" normalizeH="0" baseline="0" noProof="0" dirty="0">
                              <a:ln>
                                <a:noFill/>
                              </a:ln>
                              <a:solidFill>
                                <a:srgbClr val="FFFFFF"/>
                              </a:solidFill>
                              <a:effectLst/>
                              <a:uLnTx/>
                              <a:uFillTx/>
                              <a:latin typeface="Titillium Web"/>
                              <a:sym typeface="Titillium Web"/>
                            </a:rPr>
                            <a:t>] = 0</a:t>
                          </a:r>
                        </a:p>
                        <a:p>
                          <a:endParaRPr lang="en-US" sz="14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FFFFFF"/>
                              </a:solidFill>
                              <a:effectLst/>
                              <a:uLnTx/>
                              <a:uFillTx/>
                              <a:latin typeface="Titillium Web"/>
                              <a:sym typeface="Titillium Web"/>
                            </a:rPr>
                            <a:t>[EDTA]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EDTA•La</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EDTA•Nd</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a:t>
                          </a:r>
                          <a:r>
                            <a:rPr kumimoji="0" lang="en-CA" sz="1400" b="0" i="0" u="none" strike="noStrike" kern="0" cap="none" spc="0" normalizeH="0" baseline="-25000" noProof="0" dirty="0" err="1">
                              <a:ln>
                                <a:noFill/>
                              </a:ln>
                              <a:solidFill>
                                <a:srgbClr val="FFFFFF"/>
                              </a:solidFill>
                              <a:effectLst/>
                              <a:uLnTx/>
                              <a:uFillTx/>
                              <a:latin typeface="Titillium Web"/>
                              <a:sym typeface="Titillium Web"/>
                            </a:rPr>
                            <a:t>non</a:t>
                          </a:r>
                          <a:r>
                            <a:rPr kumimoji="0" lang="en-CA" sz="1400" b="0" i="0" u="none" strike="noStrike" kern="0" cap="none" spc="0" normalizeH="0" baseline="-25000" noProof="0" dirty="0">
                              <a:ln>
                                <a:noFill/>
                              </a:ln>
                              <a:solidFill>
                                <a:srgbClr val="FFFFFF"/>
                              </a:solidFill>
                              <a:effectLst/>
                              <a:uLnTx/>
                              <a:uFillTx/>
                              <a:latin typeface="Titillium Web"/>
                              <a:sym typeface="Titillium Web"/>
                            </a:rPr>
                            <a:t>-complexing</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99170388"/>
                      </a:ext>
                    </a:extLst>
                  </a:tr>
                  <a:tr h="495946">
                    <a:tc>
                      <a:txBody>
                        <a:bodyPr/>
                        <a:lstStyle/>
                        <a:p>
                          <a:pPr marL="0" marR="0" lvl="0" indent="0" algn="l" defTabSz="914400" rtl="0" eaLnBrk="1" fontAlgn="auto" latinLnBrk="0" hangingPunct="1">
                            <a:lnSpc>
                              <a:spcPct val="100000"/>
                            </a:lnSpc>
                            <a:spcBef>
                              <a:spcPts val="600"/>
                            </a:spcBef>
                            <a:spcAft>
                              <a:spcPts val="0"/>
                            </a:spcAft>
                            <a:buClr>
                              <a:srgbClr val="6E86B6"/>
                            </a:buClr>
                            <a:buSzPts val="1800"/>
                            <a:buFont typeface="Titillium Web"/>
                            <a:buNone/>
                            <a:tabLst/>
                            <a:defRPr/>
                          </a:pPr>
                          <a:r>
                            <a:rPr kumimoji="0" lang="en-CA" sz="1400" b="0" i="0" u="none" strike="noStrike" kern="0" cap="none" spc="0" normalizeH="0" baseline="0" noProof="0" dirty="0">
                              <a:ln>
                                <a:noFill/>
                              </a:ln>
                              <a:solidFill>
                                <a:srgbClr val="FFFFFF"/>
                              </a:solidFill>
                              <a:effectLst/>
                              <a:uLnTx/>
                              <a:uFillTx/>
                              <a:latin typeface="Titillium Web"/>
                              <a:sym typeface="Titillium Web"/>
                            </a:rPr>
                            <a:t>[La]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EDTA•La</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[La</a:t>
                          </a:r>
                          <a:r>
                            <a:rPr kumimoji="0" lang="en-CA" sz="1400" b="0" i="0" u="none" strike="noStrike" kern="0" cap="none" spc="0" normalizeH="0" baseline="30000" noProof="0" dirty="0">
                              <a:ln>
                                <a:noFill/>
                              </a:ln>
                              <a:solidFill>
                                <a:srgbClr val="FFFFFF"/>
                              </a:solidFill>
                              <a:effectLst/>
                              <a:uLnTx/>
                              <a:uFillTx/>
                              <a:latin typeface="Titillium Web"/>
                              <a:sym typeface="Titillium Web"/>
                            </a:rPr>
                            <a:t>3+</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kumimoji="0" lang="en-CA" sz="1400" b="0" i="0" u="none" strike="noStrike" kern="0" cap="none" spc="0" normalizeH="0" baseline="0" noProof="0" dirty="0">
                              <a:ln>
                                <a:noFill/>
                              </a:ln>
                              <a:solidFill>
                                <a:srgbClr val="FFFFFF"/>
                              </a:solidFill>
                              <a:effectLst/>
                              <a:uLnTx/>
                              <a:uFillTx/>
                              <a:latin typeface="Titillium Web"/>
                              <a:sym typeface="Titillium Web"/>
                            </a:rPr>
                            <a:t>[EDTA</a:t>
                          </a:r>
                          <a:r>
                            <a:rPr kumimoji="0" lang="en-CA" sz="1400" b="0" i="0" u="none" strike="noStrike" kern="0" cap="none" spc="0" normalizeH="0" baseline="30000" noProof="0" dirty="0">
                              <a:ln>
                                <a:noFill/>
                              </a:ln>
                              <a:solidFill>
                                <a:srgbClr val="FFFFFF"/>
                              </a:solidFill>
                              <a:effectLst/>
                              <a:uLnTx/>
                              <a:uFillTx/>
                              <a:latin typeface="Titillium Web"/>
                              <a:sym typeface="Titillium Web"/>
                            </a:rPr>
                            <a:t>4-</a:t>
                          </a:r>
                          <a:r>
                            <a:rPr kumimoji="0" lang="en-CA" sz="1400" b="0" i="0" u="none" strike="noStrike" kern="0" cap="none" spc="0" normalizeH="0" baseline="0" noProof="0" dirty="0">
                              <a:ln>
                                <a:noFill/>
                              </a:ln>
                              <a:solidFill>
                                <a:srgbClr val="FFFFFF"/>
                              </a:solidFill>
                              <a:effectLst/>
                              <a:uLnTx/>
                              <a:uFillTx/>
                              <a:latin typeface="Titillium Web"/>
                              <a:sym typeface="Titillium Web"/>
                            </a:rPr>
                            <a:t>] – 𝛼</a:t>
                          </a:r>
                          <a:r>
                            <a:rPr kumimoji="0" lang="en-CA" sz="1400" b="0" i="0" u="none" strike="noStrike" kern="0" cap="none" spc="0" normalizeH="0" baseline="-25000" noProof="0" dirty="0">
                              <a:ln>
                                <a:noFill/>
                              </a:ln>
                              <a:solidFill>
                                <a:srgbClr val="FFFFFF"/>
                              </a:solidFill>
                              <a:effectLst/>
                              <a:uLnTx/>
                              <a:uFillTx/>
                              <a:latin typeface="Titillium Web"/>
                              <a:sym typeface="Titillium Web"/>
                            </a:rPr>
                            <a:t>4</a:t>
                          </a:r>
                          <a:r>
                            <a:rPr kumimoji="0" lang="en-CA" sz="1400" b="0" i="0" u="none" strike="noStrike" kern="0" cap="none" spc="0" normalizeH="0" baseline="0" noProof="0" dirty="0">
                              <a:ln>
                                <a:noFill/>
                              </a:ln>
                              <a:solidFill>
                                <a:srgbClr val="FFFFFF"/>
                              </a:solidFill>
                              <a:effectLst/>
                              <a:uLnTx/>
                              <a:uFillTx/>
                              <a:latin typeface="Titillium Web"/>
                              <a:sym typeface="Titillium Web"/>
                            </a:rPr>
                            <a:t>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a:t>
                          </a:r>
                          <a:r>
                            <a:rPr kumimoji="0" lang="en-CA" sz="1400" b="0" i="0" u="none" strike="noStrike" kern="0" cap="none" spc="0" normalizeH="0" baseline="-25000" noProof="0" dirty="0" err="1">
                              <a:ln>
                                <a:noFill/>
                              </a:ln>
                              <a:solidFill>
                                <a:srgbClr val="FFFFFF"/>
                              </a:solidFill>
                              <a:effectLst/>
                              <a:uLnTx/>
                              <a:uFillTx/>
                              <a:latin typeface="Titillium Web"/>
                              <a:sym typeface="Titillium Web"/>
                            </a:rPr>
                            <a:t>non</a:t>
                          </a:r>
                          <a:r>
                            <a:rPr kumimoji="0" lang="en-CA" sz="1400" b="0" i="0" u="none" strike="noStrike" kern="0" cap="none" spc="0" normalizeH="0" baseline="-25000" noProof="0" dirty="0">
                              <a:ln>
                                <a:noFill/>
                              </a:ln>
                              <a:solidFill>
                                <a:srgbClr val="FFFFFF"/>
                              </a:solidFill>
                              <a:effectLst/>
                              <a:uLnTx/>
                              <a:uFillTx/>
                              <a:latin typeface="Titillium Web"/>
                              <a:sym typeface="Titillium Web"/>
                            </a:rPr>
                            <a:t>-complexing</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76163139"/>
                      </a:ext>
                    </a:extLst>
                  </a:tr>
                  <a:tr h="759417">
                    <a:tc>
                      <a:txBody>
                        <a:bodyPr/>
                        <a:lstStyle/>
                        <a:p>
                          <a:pPr marL="0" marR="0" lvl="0" indent="0" algn="l" defTabSz="914400" rtl="0" eaLnBrk="1" fontAlgn="auto" latinLnBrk="0" hangingPunct="1">
                            <a:lnSpc>
                              <a:spcPct val="100000"/>
                            </a:lnSpc>
                            <a:spcBef>
                              <a:spcPts val="600"/>
                            </a:spcBef>
                            <a:spcAft>
                              <a:spcPts val="0"/>
                            </a:spcAft>
                            <a:buClr>
                              <a:srgbClr val="6E86B6"/>
                            </a:buClr>
                            <a:buSzPts val="1800"/>
                            <a:buFont typeface="Titillium Web"/>
                            <a:buNone/>
                            <a:tabLst/>
                            <a:defRPr/>
                          </a:pPr>
                          <a:r>
                            <a:rPr kumimoji="0" lang="en-CA" sz="1400" b="0" i="0" u="none" strike="noStrike" kern="0" cap="none" spc="0" normalizeH="0" baseline="0" noProof="0" dirty="0">
                              <a:ln>
                                <a:noFill/>
                              </a:ln>
                              <a:solidFill>
                                <a:srgbClr val="FFFFFF"/>
                              </a:solidFill>
                              <a:effectLst/>
                              <a:uLnTx/>
                              <a:uFillTx/>
                              <a:latin typeface="Titillium Web"/>
                              <a:sym typeface="Titillium Web"/>
                            </a:rPr>
                            <a:t>K</a:t>
                          </a:r>
                          <a:r>
                            <a:rPr kumimoji="0" lang="en-CA" sz="1400" b="0" i="0" u="none" strike="noStrike" kern="0" cap="none" spc="0" normalizeH="0" baseline="-25000" noProof="0" dirty="0">
                              <a:ln>
                                <a:noFill/>
                              </a:ln>
                              <a:solidFill>
                                <a:srgbClr val="FFFFFF"/>
                              </a:solidFill>
                              <a:effectLst/>
                              <a:uLnTx/>
                              <a:uFillTx/>
                              <a:latin typeface="Titillium Web"/>
                              <a:sym typeface="Titillium Web"/>
                            </a:rPr>
                            <a:t>ABS_HREE</a:t>
                          </a:r>
                          <a:r>
                            <a:rPr kumimoji="0" lang="en-CA" sz="1400" b="0" i="0" u="none" strike="noStrike" kern="0" cap="none" spc="0" normalizeH="0" baseline="0" noProof="0" dirty="0">
                              <a:ln>
                                <a:noFill/>
                              </a:ln>
                              <a:solidFill>
                                <a:srgbClr val="FFFFFF"/>
                              </a:solidFill>
                              <a:effectLst/>
                              <a:uLnTx/>
                              <a:uFillTx/>
                              <a:latin typeface="Titillium Web"/>
                              <a:sym typeface="Titillium Web"/>
                            </a:rPr>
                            <a:t> [Nd</a:t>
                          </a:r>
                          <a:r>
                            <a:rPr kumimoji="0" lang="en-CA" sz="1400" b="0" i="0" u="none" strike="noStrike" kern="0" cap="none" spc="0" normalizeH="0" baseline="30000" noProof="0" dirty="0">
                              <a:ln>
                                <a:noFill/>
                              </a:ln>
                              <a:solidFill>
                                <a:srgbClr val="FFFFFF"/>
                              </a:solidFill>
                              <a:effectLst/>
                              <a:uLnTx/>
                              <a:uFillTx/>
                              <a:latin typeface="Titillium Web"/>
                              <a:sym typeface="Titillium Web"/>
                            </a:rPr>
                            <a:t>3+</a:t>
                          </a:r>
                          <a:r>
                            <a:rPr kumimoji="0" lang="en-CA" sz="1400" b="0" i="0" u="none" strike="noStrike" kern="0" cap="none" spc="0" normalizeH="0" baseline="0" noProof="0" dirty="0">
                              <a:ln>
                                <a:noFill/>
                              </a:ln>
                              <a:solidFill>
                                <a:srgbClr val="FFFFFF"/>
                              </a:solidFill>
                              <a:effectLst/>
                              <a:uLnTx/>
                              <a:uFillTx/>
                              <a:latin typeface="Titillium Web"/>
                              <a:sym typeface="Titillium Web"/>
                            </a:rPr>
                            <a:t>][EDTA</a:t>
                          </a:r>
                          <a:r>
                            <a:rPr kumimoji="0" lang="en-CA" sz="1400" b="0" i="0" u="none" strike="noStrike" kern="0" cap="none" spc="0" normalizeH="0" baseline="30000" noProof="0" dirty="0">
                              <a:ln>
                                <a:noFill/>
                              </a:ln>
                              <a:solidFill>
                                <a:srgbClr val="FFFFFF"/>
                              </a:solidFill>
                              <a:effectLst/>
                              <a:uLnTx/>
                              <a:uFillTx/>
                              <a:latin typeface="Titillium Web"/>
                              <a:sym typeface="Titillium Web"/>
                            </a:rPr>
                            <a:t>4+</a:t>
                          </a:r>
                          <a:r>
                            <a:rPr kumimoji="0" lang="en-CA" sz="1400" b="0" i="0" u="none" strike="noStrike" kern="0" cap="none" spc="0" normalizeH="0" baseline="0" noProof="0" dirty="0">
                              <a:ln>
                                <a:noFill/>
                              </a:ln>
                              <a:solidFill>
                                <a:srgbClr val="FFFFFF"/>
                              </a:solidFill>
                              <a:effectLst/>
                              <a:uLnTx/>
                              <a:uFillTx/>
                              <a:latin typeface="Titillium Web"/>
                              <a:sym typeface="Titillium Web"/>
                            </a:rPr>
                            <a:t>]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EDTA•Nd</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14:m>
                            <m:oMath xmlns:m="http://schemas.openxmlformats.org/officeDocument/2006/math">
                              <m:sSub>
                                <m:sSubPr>
                                  <m:ctrlPr>
                                    <a:rPr lang="en-US" sz="1200" i="1" smtClean="0">
                                      <a:solidFill>
                                        <a:schemeClr val="bg1"/>
                                      </a:solidFill>
                                      <a:latin typeface="Cambria Math" panose="02040503050406030204" pitchFamily="18" charset="0"/>
                                    </a:rPr>
                                  </m:ctrlPr>
                                </m:sSubPr>
                                <m:e>
                                  <m:r>
                                    <a:rPr lang="en-US" sz="1200" i="1" smtClean="0">
                                      <a:solidFill>
                                        <a:schemeClr val="bg1"/>
                                      </a:solidFill>
                                      <a:latin typeface="Cambria Math" panose="02040503050406030204" pitchFamily="18" charset="0"/>
                                      <a:ea typeface="Cambria Math" panose="02040503050406030204" pitchFamily="18" charset="0"/>
                                    </a:rPr>
                                    <m:t>𝛼</m:t>
                                  </m:r>
                                </m:e>
                                <m:sub>
                                  <m:r>
                                    <a:rPr lang="en-CA" sz="1200" b="0" i="1" smtClean="0">
                                      <a:solidFill>
                                        <a:schemeClr val="bg1"/>
                                      </a:solidFill>
                                      <a:latin typeface="Cambria Math" panose="02040503050406030204" pitchFamily="18" charset="0"/>
                                    </a:rPr>
                                    <m:t>4</m:t>
                                  </m:r>
                                </m:sub>
                              </m:sSub>
                              <m:r>
                                <a:rPr lang="en-CA" sz="1200" b="0" i="1" smtClean="0">
                                  <a:solidFill>
                                    <a:schemeClr val="bg1"/>
                                  </a:solidFill>
                                  <a:latin typeface="Cambria Math" panose="02040503050406030204" pitchFamily="18" charset="0"/>
                                </a:rPr>
                                <m:t>= </m:t>
                              </m:r>
                              <m:nary>
                                <m:naryPr>
                                  <m:chr m:val="∏"/>
                                  <m:ctrlPr>
                                    <a:rPr lang="en-CA" sz="1200" b="0" i="1" smtClean="0">
                                      <a:solidFill>
                                        <a:schemeClr val="bg1"/>
                                      </a:solidFill>
                                      <a:latin typeface="Cambria Math" panose="02040503050406030204" pitchFamily="18" charset="0"/>
                                    </a:rPr>
                                  </m:ctrlPr>
                                </m:naryPr>
                                <m:sub>
                                  <m:r>
                                    <m:rPr>
                                      <m:brk m:alnAt="23"/>
                                    </m:rPr>
                                    <a:rPr lang="en-CA" sz="1200" b="0" i="1" smtClean="0">
                                      <a:solidFill>
                                        <a:schemeClr val="bg1"/>
                                      </a:solidFill>
                                      <a:latin typeface="Cambria Math" panose="02040503050406030204" pitchFamily="18" charset="0"/>
                                    </a:rPr>
                                    <m:t>𝑖</m:t>
                                  </m:r>
                                  <m:r>
                                    <a:rPr lang="en-CA" sz="1200" b="0" i="1" smtClean="0">
                                      <a:solidFill>
                                        <a:schemeClr val="bg1"/>
                                      </a:solidFill>
                                      <a:latin typeface="Cambria Math" panose="02040503050406030204" pitchFamily="18" charset="0"/>
                                    </a:rPr>
                                    <m:t>=1</m:t>
                                  </m:r>
                                </m:sub>
                                <m:sup>
                                  <m:r>
                                    <a:rPr lang="en-CA" sz="1200" b="0" i="1" smtClean="0">
                                      <a:solidFill>
                                        <a:schemeClr val="bg1"/>
                                      </a:solidFill>
                                      <a:latin typeface="Cambria Math" panose="02040503050406030204" pitchFamily="18" charset="0"/>
                                    </a:rPr>
                                    <m:t>𝑛</m:t>
                                  </m:r>
                                  <m:r>
                                    <a:rPr lang="en-CA" sz="1200" b="0" i="1" smtClean="0">
                                      <a:solidFill>
                                        <a:schemeClr val="bg1"/>
                                      </a:solidFill>
                                      <a:latin typeface="Cambria Math" panose="02040503050406030204" pitchFamily="18" charset="0"/>
                                    </a:rPr>
                                    <m:t>=4</m:t>
                                  </m:r>
                                </m:sup>
                                <m:e>
                                  <m:sSub>
                                    <m:sSubPr>
                                      <m:ctrlPr>
                                        <a:rPr lang="en-CA" sz="1200" b="0" i="1" smtClean="0">
                                          <a:solidFill>
                                            <a:schemeClr val="bg1"/>
                                          </a:solidFill>
                                          <a:latin typeface="Cambria Math" panose="02040503050406030204" pitchFamily="18" charset="0"/>
                                        </a:rPr>
                                      </m:ctrlPr>
                                    </m:sSubPr>
                                    <m:e>
                                      <m:r>
                                        <a:rPr lang="en-CA" sz="1200" b="0" i="1" smtClean="0">
                                          <a:solidFill>
                                            <a:schemeClr val="bg1"/>
                                          </a:solidFill>
                                          <a:latin typeface="Cambria Math" panose="02040503050406030204" pitchFamily="18" charset="0"/>
                                        </a:rPr>
                                        <m:t>𝑘</m:t>
                                      </m:r>
                                    </m:e>
                                    <m:sub>
                                      <m:r>
                                        <a:rPr lang="en-CA" sz="1200" b="0" i="1" smtClean="0">
                                          <a:solidFill>
                                            <a:schemeClr val="bg1"/>
                                          </a:solidFill>
                                          <a:latin typeface="Cambria Math" panose="02040503050406030204" pitchFamily="18" charset="0"/>
                                        </a:rPr>
                                        <m:t>𝑛</m:t>
                                      </m:r>
                                    </m:sub>
                                  </m:sSub>
                                </m:e>
                              </m:nary>
                            </m:oMath>
                          </a14:m>
                          <a:r>
                            <a:rPr lang="en-US" sz="1200" dirty="0">
                              <a:solidFill>
                                <a:schemeClr val="bg1"/>
                              </a:solidFill>
                            </a:rPr>
                            <a:t> ÷ (</a:t>
                          </a:r>
                          <a14:m>
                            <m:oMath xmlns:m="http://schemas.openxmlformats.org/officeDocument/2006/math">
                              <m:nary>
                                <m:naryPr>
                                  <m:chr m:val="∏"/>
                                  <m:ctrlPr>
                                    <a:rPr lang="en-CA" sz="1200" b="0" i="1" smtClean="0">
                                      <a:solidFill>
                                        <a:schemeClr val="bg1"/>
                                      </a:solidFill>
                                      <a:latin typeface="Cambria Math" panose="02040503050406030204" pitchFamily="18" charset="0"/>
                                    </a:rPr>
                                  </m:ctrlPr>
                                </m:naryPr>
                                <m:sub>
                                  <m:r>
                                    <m:rPr>
                                      <m:brk m:alnAt="23"/>
                                    </m:rPr>
                                    <a:rPr lang="en-CA" sz="1200" b="0" i="1" smtClean="0">
                                      <a:solidFill>
                                        <a:schemeClr val="bg1"/>
                                      </a:solidFill>
                                      <a:latin typeface="Cambria Math" panose="02040503050406030204" pitchFamily="18" charset="0"/>
                                    </a:rPr>
                                    <m:t>𝑖</m:t>
                                  </m:r>
                                  <m:r>
                                    <a:rPr lang="en-CA" sz="1200" b="0" i="1" smtClean="0">
                                      <a:solidFill>
                                        <a:schemeClr val="bg1"/>
                                      </a:solidFill>
                                      <a:latin typeface="Cambria Math" panose="02040503050406030204" pitchFamily="18" charset="0"/>
                                    </a:rPr>
                                    <m:t>=1</m:t>
                                  </m:r>
                                </m:sub>
                                <m:sup>
                                  <m:r>
                                    <a:rPr lang="en-CA" sz="1200" b="0" i="1" smtClean="0">
                                      <a:solidFill>
                                        <a:schemeClr val="bg1"/>
                                      </a:solidFill>
                                      <a:latin typeface="Cambria Math" panose="02040503050406030204" pitchFamily="18" charset="0"/>
                                    </a:rPr>
                                    <m:t>𝑛</m:t>
                                  </m:r>
                                  <m:r>
                                    <a:rPr lang="en-CA" sz="1200" b="0" i="1" smtClean="0">
                                      <a:solidFill>
                                        <a:schemeClr val="bg1"/>
                                      </a:solidFill>
                                      <a:latin typeface="Cambria Math" panose="02040503050406030204" pitchFamily="18" charset="0"/>
                                    </a:rPr>
                                    <m:t>=4</m:t>
                                  </m:r>
                                </m:sup>
                                <m:e>
                                  <m:sSub>
                                    <m:sSubPr>
                                      <m:ctrlPr>
                                        <a:rPr lang="en-CA" sz="1200" b="0" i="1" smtClean="0">
                                          <a:solidFill>
                                            <a:schemeClr val="bg1"/>
                                          </a:solidFill>
                                          <a:latin typeface="Cambria Math" panose="02040503050406030204" pitchFamily="18" charset="0"/>
                                        </a:rPr>
                                      </m:ctrlPr>
                                    </m:sSubPr>
                                    <m:e>
                                      <m:r>
                                        <a:rPr lang="en-CA" sz="1200" b="0" i="1" smtClean="0">
                                          <a:solidFill>
                                            <a:schemeClr val="bg1"/>
                                          </a:solidFill>
                                          <a:latin typeface="Cambria Math" panose="02040503050406030204" pitchFamily="18" charset="0"/>
                                        </a:rPr>
                                        <m:t>𝑘</m:t>
                                      </m:r>
                                    </m:e>
                                    <m:sub>
                                      <m:r>
                                        <a:rPr lang="en-CA" sz="1200" b="0" i="1" smtClean="0">
                                          <a:solidFill>
                                            <a:schemeClr val="bg1"/>
                                          </a:solidFill>
                                          <a:latin typeface="Cambria Math" panose="02040503050406030204" pitchFamily="18" charset="0"/>
                                        </a:rPr>
                                        <m:t>𝑛</m:t>
                                      </m:r>
                                    </m:sub>
                                  </m:sSub>
                                  <m:r>
                                    <a:rPr lang="en-CA" sz="1200" b="0" i="1" smtClean="0">
                                      <a:solidFill>
                                        <a:schemeClr val="bg1"/>
                                      </a:solidFill>
                                      <a:latin typeface="Cambria Math" panose="02040503050406030204" pitchFamily="18" charset="0"/>
                                    </a:rPr>
                                    <m:t>+</m:t>
                                  </m:r>
                                  <m:d>
                                    <m:dPr>
                                      <m:begChr m:val="["/>
                                      <m:endChr m:val="]"/>
                                      <m:ctrlPr>
                                        <a:rPr lang="en-CA" sz="1200" b="0" i="1" smtClean="0">
                                          <a:solidFill>
                                            <a:schemeClr val="bg1"/>
                                          </a:solidFill>
                                          <a:latin typeface="Cambria Math" panose="02040503050406030204" pitchFamily="18" charset="0"/>
                                        </a:rPr>
                                      </m:ctrlPr>
                                    </m:dPr>
                                    <m:e>
                                      <m:sSup>
                                        <m:sSupPr>
                                          <m:ctrlPr>
                                            <a:rPr lang="en-CA" sz="1200" b="0" i="1" smtClean="0">
                                              <a:solidFill>
                                                <a:schemeClr val="bg1"/>
                                              </a:solidFill>
                                              <a:latin typeface="Cambria Math" panose="02040503050406030204" pitchFamily="18" charset="0"/>
                                            </a:rPr>
                                          </m:ctrlPr>
                                        </m:sSupPr>
                                        <m:e>
                                          <m:r>
                                            <a:rPr lang="en-CA" sz="1200" b="0" i="1" smtClean="0">
                                              <a:solidFill>
                                                <a:schemeClr val="bg1"/>
                                              </a:solidFill>
                                              <a:latin typeface="Cambria Math" panose="02040503050406030204" pitchFamily="18" charset="0"/>
                                            </a:rPr>
                                            <m:t>𝐻</m:t>
                                          </m:r>
                                        </m:e>
                                        <m:sup>
                                          <m:r>
                                            <a:rPr lang="en-CA" sz="1200" b="0" i="1" smtClean="0">
                                              <a:solidFill>
                                                <a:schemeClr val="bg1"/>
                                              </a:solidFill>
                                              <a:latin typeface="Cambria Math" panose="02040503050406030204" pitchFamily="18" charset="0"/>
                                            </a:rPr>
                                            <m:t>+</m:t>
                                          </m:r>
                                        </m:sup>
                                      </m:sSup>
                                    </m:e>
                                  </m:d>
                                  <m:nary>
                                    <m:naryPr>
                                      <m:chr m:val="∏"/>
                                      <m:ctrlPr>
                                        <a:rPr lang="en-CA" sz="1200" b="0" i="1" smtClean="0">
                                          <a:solidFill>
                                            <a:schemeClr val="bg1"/>
                                          </a:solidFill>
                                          <a:latin typeface="Cambria Math" panose="02040503050406030204" pitchFamily="18" charset="0"/>
                                        </a:rPr>
                                      </m:ctrlPr>
                                    </m:naryPr>
                                    <m:sub>
                                      <m:r>
                                        <m:rPr>
                                          <m:brk m:alnAt="23"/>
                                        </m:rPr>
                                        <a:rPr lang="en-CA" sz="1200" b="0" i="1" smtClean="0">
                                          <a:solidFill>
                                            <a:schemeClr val="bg1"/>
                                          </a:solidFill>
                                          <a:latin typeface="Cambria Math" panose="02040503050406030204" pitchFamily="18" charset="0"/>
                                        </a:rPr>
                                        <m:t>𝑖</m:t>
                                      </m:r>
                                      <m:r>
                                        <a:rPr lang="en-CA" sz="1200" b="0" i="1" smtClean="0">
                                          <a:solidFill>
                                            <a:schemeClr val="bg1"/>
                                          </a:solidFill>
                                          <a:latin typeface="Cambria Math" panose="02040503050406030204" pitchFamily="18" charset="0"/>
                                        </a:rPr>
                                        <m:t>=1</m:t>
                                      </m:r>
                                    </m:sub>
                                    <m:sup>
                                      <m:r>
                                        <a:rPr lang="en-CA" sz="1200" b="0" i="1" smtClean="0">
                                          <a:solidFill>
                                            <a:schemeClr val="bg1"/>
                                          </a:solidFill>
                                          <a:latin typeface="Cambria Math" panose="02040503050406030204" pitchFamily="18" charset="0"/>
                                        </a:rPr>
                                        <m:t>𝑛</m:t>
                                      </m:r>
                                      <m:r>
                                        <a:rPr lang="en-CA" sz="1200" b="0" i="1" smtClean="0">
                                          <a:solidFill>
                                            <a:schemeClr val="bg1"/>
                                          </a:solidFill>
                                          <a:latin typeface="Cambria Math" panose="02040503050406030204" pitchFamily="18" charset="0"/>
                                        </a:rPr>
                                        <m:t>=3</m:t>
                                      </m:r>
                                    </m:sup>
                                    <m:e>
                                      <m:sSub>
                                        <m:sSubPr>
                                          <m:ctrlPr>
                                            <a:rPr lang="en-CA" sz="1200" b="0" i="1" smtClean="0">
                                              <a:solidFill>
                                                <a:schemeClr val="bg1"/>
                                              </a:solidFill>
                                              <a:latin typeface="Cambria Math" panose="02040503050406030204" pitchFamily="18" charset="0"/>
                                            </a:rPr>
                                          </m:ctrlPr>
                                        </m:sSubPr>
                                        <m:e>
                                          <m:r>
                                            <a:rPr lang="en-CA" sz="1200" b="0" i="1" smtClean="0">
                                              <a:solidFill>
                                                <a:schemeClr val="bg1"/>
                                              </a:solidFill>
                                              <a:latin typeface="Cambria Math" panose="02040503050406030204" pitchFamily="18" charset="0"/>
                                            </a:rPr>
                                            <m:t>𝑘</m:t>
                                          </m:r>
                                        </m:e>
                                        <m:sub>
                                          <m:r>
                                            <a:rPr lang="en-CA" sz="1200" b="0" i="1" smtClean="0">
                                              <a:solidFill>
                                                <a:schemeClr val="bg1"/>
                                              </a:solidFill>
                                              <a:latin typeface="Cambria Math" panose="02040503050406030204" pitchFamily="18" charset="0"/>
                                            </a:rPr>
                                            <m:t>𝑛</m:t>
                                          </m:r>
                                        </m:sub>
                                      </m:sSub>
                                    </m:e>
                                  </m:nary>
                                  <m:r>
                                    <a:rPr lang="en-CA" sz="1200" b="0" i="1" smtClean="0">
                                      <a:solidFill>
                                        <a:schemeClr val="bg1"/>
                                      </a:solidFill>
                                      <a:latin typeface="Cambria Math" panose="02040503050406030204" pitchFamily="18" charset="0"/>
                                    </a:rPr>
                                    <m:t>+</m:t>
                                  </m:r>
                                  <m:sSup>
                                    <m:sSupPr>
                                      <m:ctrlPr>
                                        <a:rPr lang="en-CA" sz="1200" b="0" i="1" smtClean="0">
                                          <a:solidFill>
                                            <a:schemeClr val="bg1"/>
                                          </a:solidFill>
                                          <a:latin typeface="Cambria Math" panose="02040503050406030204" pitchFamily="18" charset="0"/>
                                        </a:rPr>
                                      </m:ctrlPr>
                                    </m:sSupPr>
                                    <m:e>
                                      <m:d>
                                        <m:dPr>
                                          <m:begChr m:val="["/>
                                          <m:endChr m:val="]"/>
                                          <m:ctrlPr>
                                            <a:rPr lang="en-CA" sz="1200" b="0" i="1" smtClean="0">
                                              <a:solidFill>
                                                <a:schemeClr val="bg1"/>
                                              </a:solidFill>
                                              <a:latin typeface="Cambria Math" panose="02040503050406030204" pitchFamily="18" charset="0"/>
                                            </a:rPr>
                                          </m:ctrlPr>
                                        </m:dPr>
                                        <m:e>
                                          <m:sSup>
                                            <m:sSupPr>
                                              <m:ctrlPr>
                                                <a:rPr lang="en-CA" sz="1200" b="0" i="1" smtClean="0">
                                                  <a:solidFill>
                                                    <a:schemeClr val="bg1"/>
                                                  </a:solidFill>
                                                  <a:latin typeface="Cambria Math" panose="02040503050406030204" pitchFamily="18" charset="0"/>
                                                </a:rPr>
                                              </m:ctrlPr>
                                            </m:sSupPr>
                                            <m:e>
                                              <m:r>
                                                <a:rPr lang="en-CA" sz="1200" b="0" i="1" smtClean="0">
                                                  <a:solidFill>
                                                    <a:schemeClr val="bg1"/>
                                                  </a:solidFill>
                                                  <a:latin typeface="Cambria Math" panose="02040503050406030204" pitchFamily="18" charset="0"/>
                                                </a:rPr>
                                                <m:t>𝐻</m:t>
                                              </m:r>
                                            </m:e>
                                            <m:sup>
                                              <m:r>
                                                <a:rPr lang="en-CA" sz="1200" b="0" i="1" smtClean="0">
                                                  <a:solidFill>
                                                    <a:schemeClr val="bg1"/>
                                                  </a:solidFill>
                                                  <a:latin typeface="Cambria Math" panose="02040503050406030204" pitchFamily="18" charset="0"/>
                                                </a:rPr>
                                                <m:t>+</m:t>
                                              </m:r>
                                            </m:sup>
                                          </m:sSup>
                                        </m:e>
                                      </m:d>
                                    </m:e>
                                    <m:sup>
                                      <m:r>
                                        <a:rPr lang="en-CA" sz="1200" b="0" i="1" smtClean="0">
                                          <a:solidFill>
                                            <a:schemeClr val="bg1"/>
                                          </a:solidFill>
                                          <a:latin typeface="Cambria Math" panose="02040503050406030204" pitchFamily="18" charset="0"/>
                                        </a:rPr>
                                        <m:t>2</m:t>
                                      </m:r>
                                    </m:sup>
                                  </m:sSup>
                                  <m:nary>
                                    <m:naryPr>
                                      <m:chr m:val="∏"/>
                                      <m:ctrlPr>
                                        <a:rPr lang="en-CA" sz="1200" b="0" i="1" smtClean="0">
                                          <a:solidFill>
                                            <a:schemeClr val="bg1"/>
                                          </a:solidFill>
                                          <a:latin typeface="Cambria Math" panose="02040503050406030204" pitchFamily="18" charset="0"/>
                                        </a:rPr>
                                      </m:ctrlPr>
                                    </m:naryPr>
                                    <m:sub>
                                      <m:r>
                                        <m:rPr>
                                          <m:brk m:alnAt="23"/>
                                        </m:rPr>
                                        <a:rPr lang="en-CA" sz="1200" b="0" i="1" smtClean="0">
                                          <a:solidFill>
                                            <a:schemeClr val="bg1"/>
                                          </a:solidFill>
                                          <a:latin typeface="Cambria Math" panose="02040503050406030204" pitchFamily="18" charset="0"/>
                                        </a:rPr>
                                        <m:t>𝑖</m:t>
                                      </m:r>
                                      <m:r>
                                        <a:rPr lang="en-CA" sz="1200" b="0" i="1" smtClean="0">
                                          <a:solidFill>
                                            <a:schemeClr val="bg1"/>
                                          </a:solidFill>
                                          <a:latin typeface="Cambria Math" panose="02040503050406030204" pitchFamily="18" charset="0"/>
                                        </a:rPr>
                                        <m:t>=1</m:t>
                                      </m:r>
                                    </m:sub>
                                    <m:sup>
                                      <m:r>
                                        <a:rPr lang="en-CA" sz="1200" b="0" i="1" smtClean="0">
                                          <a:solidFill>
                                            <a:schemeClr val="bg1"/>
                                          </a:solidFill>
                                          <a:latin typeface="Cambria Math" panose="02040503050406030204" pitchFamily="18" charset="0"/>
                                        </a:rPr>
                                        <m:t>𝑛</m:t>
                                      </m:r>
                                      <m:r>
                                        <a:rPr lang="en-CA" sz="1200" b="0" i="1" smtClean="0">
                                          <a:solidFill>
                                            <a:schemeClr val="bg1"/>
                                          </a:solidFill>
                                          <a:latin typeface="Cambria Math" panose="02040503050406030204" pitchFamily="18" charset="0"/>
                                        </a:rPr>
                                        <m:t>=2</m:t>
                                      </m:r>
                                    </m:sup>
                                    <m:e>
                                      <m:sSub>
                                        <m:sSubPr>
                                          <m:ctrlPr>
                                            <a:rPr lang="en-CA" sz="1200" b="0" i="1" smtClean="0">
                                              <a:solidFill>
                                                <a:schemeClr val="bg1"/>
                                              </a:solidFill>
                                              <a:latin typeface="Cambria Math" panose="02040503050406030204" pitchFamily="18" charset="0"/>
                                            </a:rPr>
                                          </m:ctrlPr>
                                        </m:sSubPr>
                                        <m:e>
                                          <m:r>
                                            <a:rPr lang="en-CA" sz="1200" b="0" i="1" smtClean="0">
                                              <a:solidFill>
                                                <a:schemeClr val="bg1"/>
                                              </a:solidFill>
                                              <a:latin typeface="Cambria Math" panose="02040503050406030204" pitchFamily="18" charset="0"/>
                                            </a:rPr>
                                            <m:t>𝑘</m:t>
                                          </m:r>
                                        </m:e>
                                        <m:sub>
                                          <m:r>
                                            <a:rPr lang="en-CA" sz="1200" b="0" i="1" smtClean="0">
                                              <a:solidFill>
                                                <a:schemeClr val="bg1"/>
                                              </a:solidFill>
                                              <a:latin typeface="Cambria Math" panose="02040503050406030204" pitchFamily="18" charset="0"/>
                                            </a:rPr>
                                            <m:t>𝑛</m:t>
                                          </m:r>
                                        </m:sub>
                                      </m:sSub>
                                    </m:e>
                                  </m:nary>
                                  <m:r>
                                    <a:rPr lang="en-CA" sz="1200" b="0" i="1" smtClean="0">
                                      <a:solidFill>
                                        <a:schemeClr val="bg1"/>
                                      </a:solidFill>
                                      <a:latin typeface="Cambria Math" panose="02040503050406030204" pitchFamily="18" charset="0"/>
                                    </a:rPr>
                                    <m:t>+</m:t>
                                  </m:r>
                                </m:e>
                              </m:nary>
                            </m:oMath>
                          </a14:m>
                          <a:endParaRPr lang="en-US" sz="1200" dirty="0">
                            <a:solidFill>
                              <a:schemeClr val="bg1"/>
                            </a:solidFill>
                          </a:endParaRPr>
                        </a:p>
                        <a:p>
                          <a:pPr algn="ctr"/>
                          <a14:m>
                            <m:oMathPara xmlns:m="http://schemas.openxmlformats.org/officeDocument/2006/math">
                              <m:oMathParaPr>
                                <m:jc m:val="centerGroup"/>
                              </m:oMathParaPr>
                              <m:oMath xmlns:m="http://schemas.openxmlformats.org/officeDocument/2006/math">
                                <m:sSup>
                                  <m:sSupPr>
                                    <m:ctrlPr>
                                      <a:rPr lang="en-CA" sz="1200" b="0" i="1" smtClean="0">
                                        <a:solidFill>
                                          <a:schemeClr val="bg1"/>
                                        </a:solidFill>
                                        <a:latin typeface="Cambria Math" panose="02040503050406030204" pitchFamily="18" charset="0"/>
                                      </a:rPr>
                                    </m:ctrlPr>
                                  </m:sSupPr>
                                  <m:e>
                                    <m:d>
                                      <m:dPr>
                                        <m:begChr m:val="["/>
                                        <m:endChr m:val="]"/>
                                        <m:ctrlPr>
                                          <a:rPr lang="en-CA" sz="1200" b="0" i="1" smtClean="0">
                                            <a:solidFill>
                                              <a:schemeClr val="bg1"/>
                                            </a:solidFill>
                                            <a:latin typeface="Cambria Math" panose="02040503050406030204" pitchFamily="18" charset="0"/>
                                          </a:rPr>
                                        </m:ctrlPr>
                                      </m:dPr>
                                      <m:e>
                                        <m:sSup>
                                          <m:sSupPr>
                                            <m:ctrlPr>
                                              <a:rPr lang="en-CA" sz="1200" b="0" i="1" smtClean="0">
                                                <a:solidFill>
                                                  <a:schemeClr val="bg1"/>
                                                </a:solidFill>
                                                <a:latin typeface="Cambria Math" panose="02040503050406030204" pitchFamily="18" charset="0"/>
                                              </a:rPr>
                                            </m:ctrlPr>
                                          </m:sSupPr>
                                          <m:e>
                                            <m:r>
                                              <a:rPr lang="en-CA" sz="1200" b="0" i="1" smtClean="0">
                                                <a:solidFill>
                                                  <a:schemeClr val="bg1"/>
                                                </a:solidFill>
                                                <a:latin typeface="Cambria Math" panose="02040503050406030204" pitchFamily="18" charset="0"/>
                                              </a:rPr>
                                              <m:t>𝐻</m:t>
                                            </m:r>
                                          </m:e>
                                          <m:sup>
                                            <m:r>
                                              <a:rPr lang="en-CA" sz="1200" b="0" i="1" smtClean="0">
                                                <a:solidFill>
                                                  <a:schemeClr val="bg1"/>
                                                </a:solidFill>
                                                <a:latin typeface="Cambria Math" panose="02040503050406030204" pitchFamily="18" charset="0"/>
                                              </a:rPr>
                                              <m:t>+</m:t>
                                            </m:r>
                                          </m:sup>
                                        </m:sSup>
                                      </m:e>
                                    </m:d>
                                  </m:e>
                                  <m:sup>
                                    <m:r>
                                      <a:rPr lang="en-CA" sz="1200" b="0" i="1" smtClean="0">
                                        <a:solidFill>
                                          <a:schemeClr val="bg1"/>
                                        </a:solidFill>
                                        <a:latin typeface="Cambria Math" panose="02040503050406030204" pitchFamily="18" charset="0"/>
                                      </a:rPr>
                                      <m:t>3</m:t>
                                    </m:r>
                                  </m:sup>
                                </m:sSup>
                                <m:sSub>
                                  <m:sSubPr>
                                    <m:ctrlPr>
                                      <a:rPr lang="en-CA" sz="1200" b="0" i="1" smtClean="0">
                                        <a:solidFill>
                                          <a:schemeClr val="bg1"/>
                                        </a:solidFill>
                                        <a:latin typeface="Cambria Math" panose="02040503050406030204" pitchFamily="18" charset="0"/>
                                      </a:rPr>
                                    </m:ctrlPr>
                                  </m:sSubPr>
                                  <m:e>
                                    <m:r>
                                      <a:rPr lang="en-CA" sz="1200" b="0" i="1" smtClean="0">
                                        <a:solidFill>
                                          <a:schemeClr val="bg1"/>
                                        </a:solidFill>
                                        <a:latin typeface="Cambria Math" panose="02040503050406030204" pitchFamily="18" charset="0"/>
                                      </a:rPr>
                                      <m:t>𝑘</m:t>
                                    </m:r>
                                  </m:e>
                                  <m:sub>
                                    <m:r>
                                      <a:rPr lang="en-CA" sz="1200" b="0" i="1" smtClean="0">
                                        <a:solidFill>
                                          <a:schemeClr val="bg1"/>
                                        </a:solidFill>
                                        <a:latin typeface="Cambria Math" panose="02040503050406030204" pitchFamily="18" charset="0"/>
                                      </a:rPr>
                                      <m:t>1</m:t>
                                    </m:r>
                                  </m:sub>
                                </m:sSub>
                                <m:r>
                                  <a:rPr lang="en-CA" sz="1200" b="0" i="1" smtClean="0">
                                    <a:solidFill>
                                      <a:schemeClr val="bg1"/>
                                    </a:solidFill>
                                    <a:latin typeface="Cambria Math" panose="02040503050406030204" pitchFamily="18" charset="0"/>
                                  </a:rPr>
                                  <m:t>+ </m:t>
                                </m:r>
                                <m:sSup>
                                  <m:sSupPr>
                                    <m:ctrlPr>
                                      <a:rPr lang="en-CA" sz="1200" b="0" i="1" smtClean="0">
                                        <a:solidFill>
                                          <a:schemeClr val="bg1"/>
                                        </a:solidFill>
                                        <a:latin typeface="Cambria Math" panose="02040503050406030204" pitchFamily="18" charset="0"/>
                                      </a:rPr>
                                    </m:ctrlPr>
                                  </m:sSupPr>
                                  <m:e>
                                    <m:d>
                                      <m:dPr>
                                        <m:begChr m:val="["/>
                                        <m:endChr m:val="]"/>
                                        <m:ctrlPr>
                                          <a:rPr lang="en-CA" sz="1200" b="0" i="1" smtClean="0">
                                            <a:solidFill>
                                              <a:schemeClr val="bg1"/>
                                            </a:solidFill>
                                            <a:latin typeface="Cambria Math" panose="02040503050406030204" pitchFamily="18" charset="0"/>
                                          </a:rPr>
                                        </m:ctrlPr>
                                      </m:dPr>
                                      <m:e>
                                        <m:sSup>
                                          <m:sSupPr>
                                            <m:ctrlPr>
                                              <a:rPr lang="en-CA" sz="1200" b="0" i="1" smtClean="0">
                                                <a:solidFill>
                                                  <a:schemeClr val="bg1"/>
                                                </a:solidFill>
                                                <a:latin typeface="Cambria Math" panose="02040503050406030204" pitchFamily="18" charset="0"/>
                                              </a:rPr>
                                            </m:ctrlPr>
                                          </m:sSupPr>
                                          <m:e>
                                            <m:r>
                                              <a:rPr lang="en-CA" sz="1200" b="0" i="1" smtClean="0">
                                                <a:solidFill>
                                                  <a:schemeClr val="bg1"/>
                                                </a:solidFill>
                                                <a:latin typeface="Cambria Math" panose="02040503050406030204" pitchFamily="18" charset="0"/>
                                              </a:rPr>
                                              <m:t>𝐻</m:t>
                                            </m:r>
                                          </m:e>
                                          <m:sup>
                                            <m:r>
                                              <a:rPr lang="en-CA" sz="1200" b="0" i="1" smtClean="0">
                                                <a:solidFill>
                                                  <a:schemeClr val="bg1"/>
                                                </a:solidFill>
                                                <a:latin typeface="Cambria Math" panose="02040503050406030204" pitchFamily="18" charset="0"/>
                                              </a:rPr>
                                              <m:t>+</m:t>
                                            </m:r>
                                          </m:sup>
                                        </m:sSup>
                                      </m:e>
                                    </m:d>
                                  </m:e>
                                  <m:sup>
                                    <m:r>
                                      <a:rPr lang="en-CA" sz="1200" b="0" i="1" smtClean="0">
                                        <a:solidFill>
                                          <a:schemeClr val="bg1"/>
                                        </a:solidFill>
                                        <a:latin typeface="Cambria Math" panose="02040503050406030204" pitchFamily="18" charset="0"/>
                                      </a:rPr>
                                      <m:t>4</m:t>
                                    </m:r>
                                  </m:sup>
                                </m:sSup>
                                <m:r>
                                  <a:rPr lang="en-CA" sz="1200" b="0" i="1" smtClean="0">
                                    <a:solidFill>
                                      <a:schemeClr val="bg1"/>
                                    </a:solidFill>
                                    <a:latin typeface="Cambria Math" panose="02040503050406030204" pitchFamily="18" charset="0"/>
                                  </a:rPr>
                                  <m:t>)</m:t>
                                </m:r>
                              </m:oMath>
                            </m:oMathPara>
                          </a14:m>
                          <a:endParaRPr lang="en-US" sz="12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FFFFFF"/>
                            </a:solidFill>
                            <a:effectLst/>
                            <a:uLnTx/>
                            <a:uFillTx/>
                            <a:latin typeface="Bookman Old Style" panose="02050604050505020204" pitchFamily="18" charset="0"/>
                            <a:cs typeface="Big Caslon Medium" panose="02000603090000020003" pitchFamily="2" charset="-79"/>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Bookman Old Style" panose="02050604050505020204" pitchFamily="18" charset="0"/>
                              <a:cs typeface="Big Caslon Medium" panose="02000603090000020003" pitchFamily="2" charset="-79"/>
                              <a:sym typeface="Arial"/>
                            </a:rPr>
                            <a:t>(6.1)</a:t>
                          </a:r>
                        </a:p>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9836366"/>
                      </a:ext>
                    </a:extLst>
                  </a:tr>
                  <a:tr h="3669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FFFFFF"/>
                              </a:solidFill>
                              <a:effectLst/>
                              <a:uLnTx/>
                              <a:uFillTx/>
                              <a:latin typeface="Titillium Web"/>
                              <a:sym typeface="Titillium Web"/>
                            </a:rPr>
                            <a:t>[La]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EDTA•La</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[La</a:t>
                          </a:r>
                          <a:r>
                            <a:rPr kumimoji="0" lang="en-CA" sz="1400" b="0" i="0" u="none" strike="noStrike" kern="0" cap="none" spc="0" normalizeH="0" baseline="30000" noProof="0" dirty="0">
                              <a:ln>
                                <a:noFill/>
                              </a:ln>
                              <a:solidFill>
                                <a:srgbClr val="FFFFFF"/>
                              </a:solidFill>
                              <a:effectLst/>
                              <a:uLnTx/>
                              <a:uFillTx/>
                              <a:latin typeface="Titillium Web"/>
                              <a:sym typeface="Titillium Web"/>
                            </a:rPr>
                            <a:t>3+</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406678478"/>
                      </a:ext>
                    </a:extLst>
                  </a:tr>
                </a:tbl>
              </a:graphicData>
            </a:graphic>
          </p:graphicFrame>
        </mc:Choice>
        <mc:Fallback>
          <p:graphicFrame>
            <p:nvGraphicFramePr>
              <p:cNvPr id="2" name="Table 2">
                <a:extLst>
                  <a:ext uri="{FF2B5EF4-FFF2-40B4-BE49-F238E27FC236}">
                    <a16:creationId xmlns:a16="http://schemas.microsoft.com/office/drawing/2014/main" id="{CE6EE10E-AE7A-524D-B43F-462A2C00B863}"/>
                  </a:ext>
                </a:extLst>
              </p:cNvPr>
              <p:cNvGraphicFramePr>
                <a:graphicFrameLocks noGrp="1"/>
              </p:cNvGraphicFramePr>
              <p:nvPr>
                <p:extLst>
                  <p:ext uri="{D42A27DB-BD31-4B8C-83A1-F6EECF244321}">
                    <p14:modId xmlns:p14="http://schemas.microsoft.com/office/powerpoint/2010/main" val="1610496628"/>
                  </p:ext>
                </p:extLst>
              </p:nvPr>
            </p:nvGraphicFramePr>
            <p:xfrm>
              <a:off x="418696" y="1292269"/>
              <a:ext cx="8446579" cy="2353789"/>
            </p:xfrm>
            <a:graphic>
              <a:graphicData uri="http://schemas.openxmlformats.org/drawingml/2006/table">
                <a:tbl>
                  <a:tblPr firstRow="1" bandRow="1">
                    <a:tableStyleId>{A6198069-E2E6-4704-8FBD-F110967EDED6}</a:tableStyleId>
                  </a:tblPr>
                  <a:tblGrid>
                    <a:gridCol w="3231399">
                      <a:extLst>
                        <a:ext uri="{9D8B030D-6E8A-4147-A177-3AD203B41FA5}">
                          <a16:colId xmlns:a16="http://schemas.microsoft.com/office/drawing/2014/main" val="3937880764"/>
                        </a:ext>
                      </a:extLst>
                    </a:gridCol>
                    <a:gridCol w="720671">
                      <a:extLst>
                        <a:ext uri="{9D8B030D-6E8A-4147-A177-3AD203B41FA5}">
                          <a16:colId xmlns:a16="http://schemas.microsoft.com/office/drawing/2014/main" val="2838620398"/>
                        </a:ext>
                      </a:extLst>
                    </a:gridCol>
                    <a:gridCol w="3936570">
                      <a:extLst>
                        <a:ext uri="{9D8B030D-6E8A-4147-A177-3AD203B41FA5}">
                          <a16:colId xmlns:a16="http://schemas.microsoft.com/office/drawing/2014/main" val="1538497339"/>
                        </a:ext>
                      </a:extLst>
                    </a:gridCol>
                    <a:gridCol w="557939">
                      <a:extLst>
                        <a:ext uri="{9D8B030D-6E8A-4147-A177-3AD203B41FA5}">
                          <a16:colId xmlns:a16="http://schemas.microsoft.com/office/drawing/2014/main" val="4139800532"/>
                        </a:ext>
                      </a:extLst>
                    </a:gridCol>
                  </a:tblGrid>
                  <a:tr h="731520">
                    <a:tc>
                      <a:txBody>
                        <a:bodyPr/>
                        <a:lstStyle/>
                        <a:p>
                          <a:pPr marL="0" marR="0" lvl="0" indent="0" algn="l" defTabSz="914400" rtl="0" eaLnBrk="1" fontAlgn="auto" latinLnBrk="0" hangingPunct="1">
                            <a:lnSpc>
                              <a:spcPct val="100000"/>
                            </a:lnSpc>
                            <a:spcBef>
                              <a:spcPts val="600"/>
                            </a:spcBef>
                            <a:spcAft>
                              <a:spcPts val="0"/>
                            </a:spcAft>
                            <a:buClr>
                              <a:srgbClr val="6E86B6"/>
                            </a:buClr>
                            <a:buSzPts val="1800"/>
                            <a:buFont typeface="Titillium Web"/>
                            <a:buNone/>
                            <a:tabLst/>
                            <a:defRPr/>
                          </a:pPr>
                          <a:r>
                            <a:rPr kumimoji="0" lang="en" sz="1400" b="0" i="0" u="none" strike="noStrike" kern="0" cap="none" spc="0" normalizeH="0" baseline="0" noProof="0" dirty="0">
                              <a:ln>
                                <a:noFill/>
                              </a:ln>
                              <a:solidFill>
                                <a:srgbClr val="FFFFFF"/>
                              </a:solidFill>
                              <a:effectLst/>
                              <a:uLnTx/>
                              <a:uFillTx/>
                              <a:latin typeface="Titillium Web"/>
                              <a:sym typeface="Titillium Web"/>
                            </a:rPr>
                            <a:t>K</a:t>
                          </a:r>
                          <a:r>
                            <a:rPr kumimoji="0" lang="en" sz="1400" b="0" i="0" u="none" strike="noStrike" kern="0" cap="none" spc="0" normalizeH="0" baseline="-25000" noProof="0" dirty="0">
                              <a:ln>
                                <a:noFill/>
                              </a:ln>
                              <a:solidFill>
                                <a:srgbClr val="FFFFFF"/>
                              </a:solidFill>
                              <a:effectLst/>
                              <a:uLnTx/>
                              <a:uFillTx/>
                              <a:latin typeface="Titillium Web"/>
                              <a:sym typeface="Titillium Web"/>
                            </a:rPr>
                            <a:t>ABS_LREE</a:t>
                          </a:r>
                          <a:r>
                            <a:rPr kumimoji="0" lang="en" sz="1400" b="0" i="0" u="none" strike="noStrike" kern="0" cap="none" spc="0" normalizeH="0" baseline="0" noProof="0" dirty="0">
                              <a:ln>
                                <a:noFill/>
                              </a:ln>
                              <a:solidFill>
                                <a:srgbClr val="FFFFFF"/>
                              </a:solidFill>
                              <a:effectLst/>
                              <a:uLnTx/>
                              <a:uFillTx/>
                              <a:latin typeface="Titillium Web"/>
                              <a:sym typeface="Titillium Web"/>
                            </a:rPr>
                            <a:t> [La</a:t>
                          </a:r>
                          <a:r>
                            <a:rPr kumimoji="0" lang="en" sz="1400" b="0" i="0" u="none" strike="noStrike" kern="0" cap="none" spc="0" normalizeH="0" baseline="30000" noProof="0" dirty="0">
                              <a:ln>
                                <a:noFill/>
                              </a:ln>
                              <a:solidFill>
                                <a:srgbClr val="FFFFFF"/>
                              </a:solidFill>
                              <a:effectLst/>
                              <a:uLnTx/>
                              <a:uFillTx/>
                              <a:latin typeface="Titillium Web"/>
                              <a:sym typeface="Titillium Web"/>
                            </a:rPr>
                            <a:t>3+</a:t>
                          </a:r>
                          <a:r>
                            <a:rPr kumimoji="0" lang="en" sz="1400" b="0" i="0" u="none" strike="noStrike" kern="0" cap="none" spc="0" normalizeH="0" baseline="0" noProof="0" dirty="0">
                              <a:ln>
                                <a:noFill/>
                              </a:ln>
                              <a:solidFill>
                                <a:srgbClr val="FFFFFF"/>
                              </a:solidFill>
                              <a:effectLst/>
                              <a:uLnTx/>
                              <a:uFillTx/>
                              <a:latin typeface="Titillium Web"/>
                              <a:sym typeface="Titillium Web"/>
                            </a:rPr>
                            <a:t>][EDTA</a:t>
                          </a:r>
                          <a:r>
                            <a:rPr kumimoji="0" lang="en" sz="1400" b="0" i="0" u="none" strike="noStrike" kern="0" cap="none" spc="0" normalizeH="0" baseline="30000" noProof="0" dirty="0">
                              <a:ln>
                                <a:noFill/>
                              </a:ln>
                              <a:solidFill>
                                <a:srgbClr val="FFFFFF"/>
                              </a:solidFill>
                              <a:effectLst/>
                              <a:uLnTx/>
                              <a:uFillTx/>
                              <a:latin typeface="Titillium Web"/>
                              <a:sym typeface="Titillium Web"/>
                            </a:rPr>
                            <a:t>4+</a:t>
                          </a:r>
                          <a:r>
                            <a:rPr kumimoji="0" lang="en" sz="1400" b="0" i="0" u="none" strike="noStrike" kern="0" cap="none" spc="0" normalizeH="0" baseline="0" noProof="0" dirty="0">
                              <a:ln>
                                <a:noFill/>
                              </a:ln>
                              <a:solidFill>
                                <a:srgbClr val="FFFFFF"/>
                              </a:solidFill>
                              <a:effectLst/>
                              <a:uLnTx/>
                              <a:uFillTx/>
                              <a:latin typeface="Titillium Web"/>
                              <a:sym typeface="Titillium Web"/>
                            </a:rPr>
                            <a:t>] – [(</a:t>
                          </a:r>
                          <a:r>
                            <a:rPr kumimoji="0" lang="en" sz="1400" b="0" i="0" u="none" strike="noStrike" kern="0" cap="none" spc="0" normalizeH="0" baseline="0" noProof="0" dirty="0" err="1">
                              <a:ln>
                                <a:noFill/>
                              </a:ln>
                              <a:solidFill>
                                <a:srgbClr val="FFFFFF"/>
                              </a:solidFill>
                              <a:effectLst/>
                              <a:uLnTx/>
                              <a:uFillTx/>
                              <a:latin typeface="Titillium Web"/>
                              <a:sym typeface="Titillium Web"/>
                            </a:rPr>
                            <a:t>EDTA•La</a:t>
                          </a:r>
                          <a:r>
                            <a:rPr kumimoji="0" lang="en" sz="1400" b="0" i="0" u="none" strike="noStrike" kern="0" cap="none" spc="0" normalizeH="0" baseline="0" noProof="0" dirty="0">
                              <a:ln>
                                <a:noFill/>
                              </a:ln>
                              <a:solidFill>
                                <a:srgbClr val="FFFFFF"/>
                              </a:solidFill>
                              <a:effectLst/>
                              <a:uLnTx/>
                              <a:uFillTx/>
                              <a:latin typeface="Titillium Web"/>
                              <a:sym typeface="Titillium Web"/>
                            </a:rPr>
                            <a:t>)</a:t>
                          </a:r>
                          <a:r>
                            <a:rPr kumimoji="0" lang="en" sz="1400" b="0" i="0" u="none" strike="noStrike" kern="0" cap="none" spc="0" normalizeH="0" baseline="30000" noProof="0" dirty="0">
                              <a:ln>
                                <a:noFill/>
                              </a:ln>
                              <a:solidFill>
                                <a:srgbClr val="FFFFFF"/>
                              </a:solidFill>
                              <a:effectLst/>
                              <a:uLnTx/>
                              <a:uFillTx/>
                              <a:latin typeface="Titillium Web"/>
                              <a:sym typeface="Titillium Web"/>
                            </a:rPr>
                            <a:t>-</a:t>
                          </a:r>
                          <a:r>
                            <a:rPr kumimoji="0" lang="en" sz="1400" b="0" i="0" u="none" strike="noStrike" kern="0" cap="none" spc="0" normalizeH="0" baseline="0" noProof="0" dirty="0">
                              <a:ln>
                                <a:noFill/>
                              </a:ln>
                              <a:solidFill>
                                <a:srgbClr val="FFFFFF"/>
                              </a:solidFill>
                              <a:effectLst/>
                              <a:uLnTx/>
                              <a:uFillTx/>
                              <a:latin typeface="Titillium Web"/>
                              <a:sym typeface="Titillium Web"/>
                            </a:rPr>
                            <a:t>] = 0</a:t>
                          </a:r>
                        </a:p>
                        <a:p>
                          <a:endParaRPr lang="en-US" sz="1400"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FFFFFF"/>
                              </a:solidFill>
                              <a:effectLst/>
                              <a:uLnTx/>
                              <a:uFillTx/>
                              <a:latin typeface="Titillium Web"/>
                              <a:sym typeface="Titillium Web"/>
                            </a:rPr>
                            <a:t>[EDTA]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EDTA•La</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EDTA•Nd</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a:t>
                          </a:r>
                          <a:r>
                            <a:rPr kumimoji="0" lang="en-CA" sz="1400" b="0" i="0" u="none" strike="noStrike" kern="0" cap="none" spc="0" normalizeH="0" baseline="-25000" noProof="0" dirty="0" err="1">
                              <a:ln>
                                <a:noFill/>
                              </a:ln>
                              <a:solidFill>
                                <a:srgbClr val="FFFFFF"/>
                              </a:solidFill>
                              <a:effectLst/>
                              <a:uLnTx/>
                              <a:uFillTx/>
                              <a:latin typeface="Titillium Web"/>
                              <a:sym typeface="Titillium Web"/>
                            </a:rPr>
                            <a:t>non</a:t>
                          </a:r>
                          <a:r>
                            <a:rPr kumimoji="0" lang="en-CA" sz="1400" b="0" i="0" u="none" strike="noStrike" kern="0" cap="none" spc="0" normalizeH="0" baseline="-25000" noProof="0" dirty="0">
                              <a:ln>
                                <a:noFill/>
                              </a:ln>
                              <a:solidFill>
                                <a:srgbClr val="FFFFFF"/>
                              </a:solidFill>
                              <a:effectLst/>
                              <a:uLnTx/>
                              <a:uFillTx/>
                              <a:latin typeface="Titillium Web"/>
                              <a:sym typeface="Titillium Web"/>
                            </a:rPr>
                            <a:t>-complexing</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99170388"/>
                      </a:ext>
                    </a:extLst>
                  </a:tr>
                  <a:tr h="495946">
                    <a:tc>
                      <a:txBody>
                        <a:bodyPr/>
                        <a:lstStyle/>
                        <a:p>
                          <a:pPr marL="0" marR="0" lvl="0" indent="0" algn="l" defTabSz="914400" rtl="0" eaLnBrk="1" fontAlgn="auto" latinLnBrk="0" hangingPunct="1">
                            <a:lnSpc>
                              <a:spcPct val="100000"/>
                            </a:lnSpc>
                            <a:spcBef>
                              <a:spcPts val="600"/>
                            </a:spcBef>
                            <a:spcAft>
                              <a:spcPts val="0"/>
                            </a:spcAft>
                            <a:buClr>
                              <a:srgbClr val="6E86B6"/>
                            </a:buClr>
                            <a:buSzPts val="1800"/>
                            <a:buFont typeface="Titillium Web"/>
                            <a:buNone/>
                            <a:tabLst/>
                            <a:defRPr/>
                          </a:pPr>
                          <a:r>
                            <a:rPr kumimoji="0" lang="en-CA" sz="1400" b="0" i="0" u="none" strike="noStrike" kern="0" cap="none" spc="0" normalizeH="0" baseline="0" noProof="0" dirty="0">
                              <a:ln>
                                <a:noFill/>
                              </a:ln>
                              <a:solidFill>
                                <a:srgbClr val="FFFFFF"/>
                              </a:solidFill>
                              <a:effectLst/>
                              <a:uLnTx/>
                              <a:uFillTx/>
                              <a:latin typeface="Titillium Web"/>
                              <a:sym typeface="Titillium Web"/>
                            </a:rPr>
                            <a:t>[La]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EDTA•La</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[La</a:t>
                          </a:r>
                          <a:r>
                            <a:rPr kumimoji="0" lang="en-CA" sz="1400" b="0" i="0" u="none" strike="noStrike" kern="0" cap="none" spc="0" normalizeH="0" baseline="30000" noProof="0" dirty="0">
                              <a:ln>
                                <a:noFill/>
                              </a:ln>
                              <a:solidFill>
                                <a:srgbClr val="FFFFFF"/>
                              </a:solidFill>
                              <a:effectLst/>
                              <a:uLnTx/>
                              <a:uFillTx/>
                              <a:latin typeface="Titillium Web"/>
                              <a:sym typeface="Titillium Web"/>
                            </a:rPr>
                            <a:t>3+</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kumimoji="0" lang="en-CA" sz="1400" b="0" i="0" u="none" strike="noStrike" kern="0" cap="none" spc="0" normalizeH="0" baseline="0" noProof="0" dirty="0">
                              <a:ln>
                                <a:noFill/>
                              </a:ln>
                              <a:solidFill>
                                <a:srgbClr val="FFFFFF"/>
                              </a:solidFill>
                              <a:effectLst/>
                              <a:uLnTx/>
                              <a:uFillTx/>
                              <a:latin typeface="Titillium Web"/>
                              <a:sym typeface="Titillium Web"/>
                            </a:rPr>
                            <a:t>[EDTA</a:t>
                          </a:r>
                          <a:r>
                            <a:rPr kumimoji="0" lang="en-CA" sz="1400" b="0" i="0" u="none" strike="noStrike" kern="0" cap="none" spc="0" normalizeH="0" baseline="30000" noProof="0" dirty="0">
                              <a:ln>
                                <a:noFill/>
                              </a:ln>
                              <a:solidFill>
                                <a:srgbClr val="FFFFFF"/>
                              </a:solidFill>
                              <a:effectLst/>
                              <a:uLnTx/>
                              <a:uFillTx/>
                              <a:latin typeface="Titillium Web"/>
                              <a:sym typeface="Titillium Web"/>
                            </a:rPr>
                            <a:t>4-</a:t>
                          </a:r>
                          <a:r>
                            <a:rPr kumimoji="0" lang="en-CA" sz="1400" b="0" i="0" u="none" strike="noStrike" kern="0" cap="none" spc="0" normalizeH="0" baseline="0" noProof="0" dirty="0">
                              <a:ln>
                                <a:noFill/>
                              </a:ln>
                              <a:solidFill>
                                <a:srgbClr val="FFFFFF"/>
                              </a:solidFill>
                              <a:effectLst/>
                              <a:uLnTx/>
                              <a:uFillTx/>
                              <a:latin typeface="Titillium Web"/>
                              <a:sym typeface="Titillium Web"/>
                            </a:rPr>
                            <a:t>] – 𝛼</a:t>
                          </a:r>
                          <a:r>
                            <a:rPr kumimoji="0" lang="en-CA" sz="1400" b="0" i="0" u="none" strike="noStrike" kern="0" cap="none" spc="0" normalizeH="0" baseline="-25000" noProof="0" dirty="0">
                              <a:ln>
                                <a:noFill/>
                              </a:ln>
                              <a:solidFill>
                                <a:srgbClr val="FFFFFF"/>
                              </a:solidFill>
                              <a:effectLst/>
                              <a:uLnTx/>
                              <a:uFillTx/>
                              <a:latin typeface="Titillium Web"/>
                              <a:sym typeface="Titillium Web"/>
                            </a:rPr>
                            <a:t>4</a:t>
                          </a:r>
                          <a:r>
                            <a:rPr kumimoji="0" lang="en-CA" sz="1400" b="0" i="0" u="none" strike="noStrike" kern="0" cap="none" spc="0" normalizeH="0" baseline="0" noProof="0" dirty="0">
                              <a:ln>
                                <a:noFill/>
                              </a:ln>
                              <a:solidFill>
                                <a:srgbClr val="FFFFFF"/>
                              </a:solidFill>
                              <a:effectLst/>
                              <a:uLnTx/>
                              <a:uFillTx/>
                              <a:latin typeface="Titillium Web"/>
                              <a:sym typeface="Titillium Web"/>
                            </a:rPr>
                            <a:t>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a:t>
                          </a:r>
                          <a:r>
                            <a:rPr kumimoji="0" lang="en-CA" sz="1400" b="0" i="0" u="none" strike="noStrike" kern="0" cap="none" spc="0" normalizeH="0" baseline="-25000" noProof="0" dirty="0" err="1">
                              <a:ln>
                                <a:noFill/>
                              </a:ln>
                              <a:solidFill>
                                <a:srgbClr val="FFFFFF"/>
                              </a:solidFill>
                              <a:effectLst/>
                              <a:uLnTx/>
                              <a:uFillTx/>
                              <a:latin typeface="Titillium Web"/>
                              <a:sym typeface="Titillium Web"/>
                            </a:rPr>
                            <a:t>non</a:t>
                          </a:r>
                          <a:r>
                            <a:rPr kumimoji="0" lang="en-CA" sz="1400" b="0" i="0" u="none" strike="noStrike" kern="0" cap="none" spc="0" normalizeH="0" baseline="-25000" noProof="0" dirty="0">
                              <a:ln>
                                <a:noFill/>
                              </a:ln>
                              <a:solidFill>
                                <a:srgbClr val="FFFFFF"/>
                              </a:solidFill>
                              <a:effectLst/>
                              <a:uLnTx/>
                              <a:uFillTx/>
                              <a:latin typeface="Titillium Web"/>
                              <a:sym typeface="Titillium Web"/>
                            </a:rPr>
                            <a:t>-complexing</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76163139"/>
                      </a:ext>
                    </a:extLst>
                  </a:tr>
                  <a:tr h="759417">
                    <a:tc>
                      <a:txBody>
                        <a:bodyPr/>
                        <a:lstStyle/>
                        <a:p>
                          <a:pPr marL="0" marR="0" lvl="0" indent="0" algn="l" defTabSz="914400" rtl="0" eaLnBrk="1" fontAlgn="auto" latinLnBrk="0" hangingPunct="1">
                            <a:lnSpc>
                              <a:spcPct val="100000"/>
                            </a:lnSpc>
                            <a:spcBef>
                              <a:spcPts val="600"/>
                            </a:spcBef>
                            <a:spcAft>
                              <a:spcPts val="0"/>
                            </a:spcAft>
                            <a:buClr>
                              <a:srgbClr val="6E86B6"/>
                            </a:buClr>
                            <a:buSzPts val="1800"/>
                            <a:buFont typeface="Titillium Web"/>
                            <a:buNone/>
                            <a:tabLst/>
                            <a:defRPr/>
                          </a:pPr>
                          <a:r>
                            <a:rPr kumimoji="0" lang="en-CA" sz="1400" b="0" i="0" u="none" strike="noStrike" kern="0" cap="none" spc="0" normalizeH="0" baseline="0" noProof="0" dirty="0">
                              <a:ln>
                                <a:noFill/>
                              </a:ln>
                              <a:solidFill>
                                <a:srgbClr val="FFFFFF"/>
                              </a:solidFill>
                              <a:effectLst/>
                              <a:uLnTx/>
                              <a:uFillTx/>
                              <a:latin typeface="Titillium Web"/>
                              <a:sym typeface="Titillium Web"/>
                            </a:rPr>
                            <a:t>K</a:t>
                          </a:r>
                          <a:r>
                            <a:rPr kumimoji="0" lang="en-CA" sz="1400" b="0" i="0" u="none" strike="noStrike" kern="0" cap="none" spc="0" normalizeH="0" baseline="-25000" noProof="0" dirty="0">
                              <a:ln>
                                <a:noFill/>
                              </a:ln>
                              <a:solidFill>
                                <a:srgbClr val="FFFFFF"/>
                              </a:solidFill>
                              <a:effectLst/>
                              <a:uLnTx/>
                              <a:uFillTx/>
                              <a:latin typeface="Titillium Web"/>
                              <a:sym typeface="Titillium Web"/>
                            </a:rPr>
                            <a:t>ABS_HREE</a:t>
                          </a:r>
                          <a:r>
                            <a:rPr kumimoji="0" lang="en-CA" sz="1400" b="0" i="0" u="none" strike="noStrike" kern="0" cap="none" spc="0" normalizeH="0" baseline="0" noProof="0" dirty="0">
                              <a:ln>
                                <a:noFill/>
                              </a:ln>
                              <a:solidFill>
                                <a:srgbClr val="FFFFFF"/>
                              </a:solidFill>
                              <a:effectLst/>
                              <a:uLnTx/>
                              <a:uFillTx/>
                              <a:latin typeface="Titillium Web"/>
                              <a:sym typeface="Titillium Web"/>
                            </a:rPr>
                            <a:t> [Nd</a:t>
                          </a:r>
                          <a:r>
                            <a:rPr kumimoji="0" lang="en-CA" sz="1400" b="0" i="0" u="none" strike="noStrike" kern="0" cap="none" spc="0" normalizeH="0" baseline="30000" noProof="0" dirty="0">
                              <a:ln>
                                <a:noFill/>
                              </a:ln>
                              <a:solidFill>
                                <a:srgbClr val="FFFFFF"/>
                              </a:solidFill>
                              <a:effectLst/>
                              <a:uLnTx/>
                              <a:uFillTx/>
                              <a:latin typeface="Titillium Web"/>
                              <a:sym typeface="Titillium Web"/>
                            </a:rPr>
                            <a:t>3+</a:t>
                          </a:r>
                          <a:r>
                            <a:rPr kumimoji="0" lang="en-CA" sz="1400" b="0" i="0" u="none" strike="noStrike" kern="0" cap="none" spc="0" normalizeH="0" baseline="0" noProof="0" dirty="0">
                              <a:ln>
                                <a:noFill/>
                              </a:ln>
                              <a:solidFill>
                                <a:srgbClr val="FFFFFF"/>
                              </a:solidFill>
                              <a:effectLst/>
                              <a:uLnTx/>
                              <a:uFillTx/>
                              <a:latin typeface="Titillium Web"/>
                              <a:sym typeface="Titillium Web"/>
                            </a:rPr>
                            <a:t>][EDTA</a:t>
                          </a:r>
                          <a:r>
                            <a:rPr kumimoji="0" lang="en-CA" sz="1400" b="0" i="0" u="none" strike="noStrike" kern="0" cap="none" spc="0" normalizeH="0" baseline="30000" noProof="0" dirty="0">
                              <a:ln>
                                <a:noFill/>
                              </a:ln>
                              <a:solidFill>
                                <a:srgbClr val="FFFFFF"/>
                              </a:solidFill>
                              <a:effectLst/>
                              <a:uLnTx/>
                              <a:uFillTx/>
                              <a:latin typeface="Titillium Web"/>
                              <a:sym typeface="Titillium Web"/>
                            </a:rPr>
                            <a:t>4+</a:t>
                          </a:r>
                          <a:r>
                            <a:rPr kumimoji="0" lang="en-CA" sz="1400" b="0" i="0" u="none" strike="noStrike" kern="0" cap="none" spc="0" normalizeH="0" baseline="0" noProof="0" dirty="0">
                              <a:ln>
                                <a:noFill/>
                              </a:ln>
                              <a:solidFill>
                                <a:srgbClr val="FFFFFF"/>
                              </a:solidFill>
                              <a:effectLst/>
                              <a:uLnTx/>
                              <a:uFillTx/>
                              <a:latin typeface="Titillium Web"/>
                              <a:sym typeface="Titillium Web"/>
                            </a:rPr>
                            <a:t>]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EDTA•Nd</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322" t="-165000" r="-14148" b="-48333"/>
                          </a:stretch>
                        </a:blip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FFFFFF"/>
                            </a:solidFill>
                            <a:effectLst/>
                            <a:uLnTx/>
                            <a:uFillTx/>
                            <a:latin typeface="Bookman Old Style" panose="02050604050505020204" pitchFamily="18" charset="0"/>
                            <a:cs typeface="Big Caslon Medium" panose="02000603090000020003" pitchFamily="2" charset="-79"/>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Bookman Old Style" panose="02050604050505020204" pitchFamily="18" charset="0"/>
                              <a:cs typeface="Big Caslon Medium" panose="02000603090000020003" pitchFamily="2" charset="-79"/>
                              <a:sym typeface="Arial"/>
                            </a:rPr>
                            <a:t>(6.1)</a:t>
                          </a:r>
                        </a:p>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9836366"/>
                      </a:ext>
                    </a:extLst>
                  </a:tr>
                  <a:tr h="36690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FFFFFF"/>
                              </a:solidFill>
                              <a:effectLst/>
                              <a:uLnTx/>
                              <a:uFillTx/>
                              <a:latin typeface="Titillium Web"/>
                              <a:sym typeface="Titillium Web"/>
                            </a:rPr>
                            <a:t>[La] - [(</a:t>
                          </a:r>
                          <a:r>
                            <a:rPr kumimoji="0" lang="en-CA" sz="1400" b="0" i="0" u="none" strike="noStrike" kern="0" cap="none" spc="0" normalizeH="0" baseline="0" noProof="0" dirty="0" err="1">
                              <a:ln>
                                <a:noFill/>
                              </a:ln>
                              <a:solidFill>
                                <a:srgbClr val="FFFFFF"/>
                              </a:solidFill>
                              <a:effectLst/>
                              <a:uLnTx/>
                              <a:uFillTx/>
                              <a:latin typeface="Titillium Web"/>
                              <a:sym typeface="Titillium Web"/>
                            </a:rPr>
                            <a:t>EDTA•La</a:t>
                          </a:r>
                          <a:r>
                            <a:rPr kumimoji="0" lang="en-CA" sz="1400" b="0" i="0" u="none" strike="noStrike" kern="0" cap="none" spc="0" normalizeH="0" baseline="0" noProof="0" dirty="0">
                              <a:ln>
                                <a:noFill/>
                              </a:ln>
                              <a:solidFill>
                                <a:srgbClr val="FFFFFF"/>
                              </a:solidFill>
                              <a:effectLst/>
                              <a:uLnTx/>
                              <a:uFillTx/>
                              <a:latin typeface="Titillium Web"/>
                              <a:sym typeface="Titillium Web"/>
                            </a:rPr>
                            <a:t>)</a:t>
                          </a:r>
                          <a:r>
                            <a:rPr kumimoji="0" lang="en-CA" sz="1400" b="0" i="0" u="none" strike="noStrike" kern="0" cap="none" spc="0" normalizeH="0" baseline="30000" noProof="0" dirty="0">
                              <a:ln>
                                <a:noFill/>
                              </a:ln>
                              <a:solidFill>
                                <a:srgbClr val="FFFFFF"/>
                              </a:solidFill>
                              <a:effectLst/>
                              <a:uLnTx/>
                              <a:uFillTx/>
                              <a:latin typeface="Titillium Web"/>
                              <a:sym typeface="Titillium Web"/>
                            </a:rPr>
                            <a:t>-</a:t>
                          </a:r>
                          <a:r>
                            <a:rPr kumimoji="0" lang="en-CA" sz="1400" b="0" i="0" u="none" strike="noStrike" kern="0" cap="none" spc="0" normalizeH="0" baseline="0" noProof="0" dirty="0">
                              <a:ln>
                                <a:noFill/>
                              </a:ln>
                              <a:solidFill>
                                <a:srgbClr val="FFFFFF"/>
                              </a:solidFill>
                              <a:effectLst/>
                              <a:uLnTx/>
                              <a:uFillTx/>
                              <a:latin typeface="Titillium Web"/>
                              <a:sym typeface="Titillium Web"/>
                            </a:rPr>
                            <a:t>]  - [La</a:t>
                          </a:r>
                          <a:r>
                            <a:rPr kumimoji="0" lang="en-CA" sz="1400" b="0" i="0" u="none" strike="noStrike" kern="0" cap="none" spc="0" normalizeH="0" baseline="30000" noProof="0" dirty="0">
                              <a:ln>
                                <a:noFill/>
                              </a:ln>
                              <a:solidFill>
                                <a:srgbClr val="FFFFFF"/>
                              </a:solidFill>
                              <a:effectLst/>
                              <a:uLnTx/>
                              <a:uFillTx/>
                              <a:latin typeface="Titillium Web"/>
                              <a:sym typeface="Titillium Web"/>
                            </a:rPr>
                            <a:t>3+</a:t>
                          </a:r>
                          <a:r>
                            <a:rPr kumimoji="0" lang="en-CA" sz="1400" b="0" i="0" u="none" strike="noStrike" kern="0" cap="none" spc="0" normalizeH="0" baseline="0" noProof="0" dirty="0">
                              <a:ln>
                                <a:noFill/>
                              </a:ln>
                              <a:solidFill>
                                <a:srgbClr val="FFFFFF"/>
                              </a:solidFill>
                              <a:effectLst/>
                              <a:uLnTx/>
                              <a:uFillTx/>
                              <a:latin typeface="Titillium Web"/>
                              <a:sym typeface="Titillium Web"/>
                            </a:rPr>
                            <a:t>] = 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200" b="0" i="0" dirty="0">
                              <a:solidFill>
                                <a:schemeClr val="bg1"/>
                              </a:solidFill>
                              <a:latin typeface="Bookman Old Style" panose="02050604050505020204" pitchFamily="18" charset="0"/>
                              <a:cs typeface="Big Caslon Medium" panose="02000603090000020003" pitchFamily="2" charset="-79"/>
                            </a:rPr>
                            <a:t>(4)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406678478"/>
                      </a:ext>
                    </a:extLst>
                  </a:tr>
                </a:tbl>
              </a:graphicData>
            </a:graphic>
          </p:graphicFrame>
        </mc:Fallback>
      </mc:AlternateContent>
    </p:spTree>
    <p:extLst>
      <p:ext uri="{BB962C8B-B14F-4D97-AF65-F5344CB8AC3E}">
        <p14:creationId xmlns:p14="http://schemas.microsoft.com/office/powerpoint/2010/main" val="2004720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1" name="Google Shape;841;p22"/>
          <p:cNvSpPr txBox="1">
            <a:spLocks noGrp="1"/>
          </p:cNvSpPr>
          <p:nvPr>
            <p:ph type="title"/>
          </p:nvPr>
        </p:nvSpPr>
        <p:spPr>
          <a:xfrm>
            <a:off x="729000" y="209191"/>
            <a:ext cx="7686000" cy="857400"/>
          </a:xfrm>
          <a:prstGeom prst="rect">
            <a:avLst/>
          </a:prstGeom>
        </p:spPr>
        <p:txBody>
          <a:bodyPr spcFirstLastPara="1" wrap="square" lIns="91425" tIns="91425" rIns="91425" bIns="91425" anchor="b" anchorCtr="0">
            <a:noAutofit/>
          </a:bodyPr>
          <a:lstStyle/>
          <a:p>
            <a:pPr lvl="0"/>
            <a:r>
              <a:rPr lang="en" b="1" dirty="0">
                <a:solidFill>
                  <a:srgbClr val="FFDC8F"/>
                </a:solidFill>
              </a:rPr>
              <a:t>(2) Ion Exchange Equilibrium of Membranes</a:t>
            </a:r>
            <a:endParaRPr dirty="0"/>
          </a:p>
        </p:txBody>
      </p:sp>
      <p:sp>
        <p:nvSpPr>
          <p:cNvPr id="843" name="Google Shape;843;p2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561E65D-2D81-6E48-897D-7D845831DA3E}"/>
                  </a:ext>
                </a:extLst>
              </p:cNvPr>
              <p:cNvGraphicFramePr>
                <a:graphicFrameLocks noGrp="1"/>
              </p:cNvGraphicFramePr>
              <p:nvPr>
                <p:extLst>
                  <p:ext uri="{D42A27DB-BD31-4B8C-83A1-F6EECF244321}">
                    <p14:modId xmlns:p14="http://schemas.microsoft.com/office/powerpoint/2010/main" val="1038927520"/>
                  </p:ext>
                </p:extLst>
              </p:nvPr>
            </p:nvGraphicFramePr>
            <p:xfrm>
              <a:off x="1700638" y="1258650"/>
              <a:ext cx="5017877" cy="2169034"/>
            </p:xfrm>
            <a:graphic>
              <a:graphicData uri="http://schemas.openxmlformats.org/drawingml/2006/table">
                <a:tbl>
                  <a:tblPr firstRow="1" bandRow="1">
                    <a:tableStyleId>{A6198069-E2E6-4704-8FBD-F110967EDED6}</a:tableStyleId>
                  </a:tblPr>
                  <a:tblGrid>
                    <a:gridCol w="4211966">
                      <a:extLst>
                        <a:ext uri="{9D8B030D-6E8A-4147-A177-3AD203B41FA5}">
                          <a16:colId xmlns:a16="http://schemas.microsoft.com/office/drawing/2014/main" val="2566393862"/>
                        </a:ext>
                      </a:extLst>
                    </a:gridCol>
                    <a:gridCol w="805911">
                      <a:extLst>
                        <a:ext uri="{9D8B030D-6E8A-4147-A177-3AD203B41FA5}">
                          <a16:colId xmlns:a16="http://schemas.microsoft.com/office/drawing/2014/main" val="2575311426"/>
                        </a:ext>
                      </a:extLst>
                    </a:gridCol>
                  </a:tblGrid>
                  <a:tr h="460548">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r>
                                          <a:rPr lang="en-CA" b="0" i="1" smtClean="0">
                                            <a:solidFill>
                                              <a:schemeClr val="bg1"/>
                                            </a:solidFill>
                                            <a:latin typeface="Cambria Math" panose="02040503050406030204" pitchFamily="18" charset="0"/>
                                          </a:rPr>
                                          <m:t>𝐿𝑎</m:t>
                                        </m:r>
                                      </m:e>
                                    </m:d>
                                  </m:e>
                                </m:acc>
                                <m:r>
                                  <a:rPr lang="en-CA" b="0" i="1" smtClean="0">
                                    <a:solidFill>
                                      <a:schemeClr val="bg1"/>
                                    </a:solidFill>
                                    <a:latin typeface="Cambria Math" panose="02040503050406030204" pitchFamily="18" charset="0"/>
                                  </a:rPr>
                                  <m:t> − </m:t>
                                </m:r>
                                <m:sSubSup>
                                  <m:sSubSupPr>
                                    <m:ctrlPr>
                                      <a:rPr lang="en-CA" b="0" i="1" smtClean="0">
                                        <a:solidFill>
                                          <a:schemeClr val="bg1"/>
                                        </a:solidFill>
                                        <a:latin typeface="Cambria Math" panose="02040503050406030204" pitchFamily="18" charset="0"/>
                                      </a:rPr>
                                    </m:ctrlPr>
                                  </m:sSubSupPr>
                                  <m:e>
                                    <m:r>
                                      <a:rPr lang="en-CA" b="0" i="1" smtClean="0">
                                        <a:solidFill>
                                          <a:schemeClr val="bg1"/>
                                        </a:solidFill>
                                        <a:latin typeface="Cambria Math" panose="02040503050406030204" pitchFamily="18" charset="0"/>
                                      </a:rPr>
                                      <m:t>𝐾</m:t>
                                    </m:r>
                                  </m:e>
                                  <m:sub>
                                    <m:r>
                                      <a:rPr lang="en-CA" b="0" i="1" smtClean="0">
                                        <a:solidFill>
                                          <a:schemeClr val="bg1"/>
                                        </a:solidFill>
                                        <a:latin typeface="Cambria Math" panose="02040503050406030204" pitchFamily="18" charset="0"/>
                                      </a:rPr>
                                      <m:t>𝐻</m:t>
                                    </m:r>
                                  </m:sub>
                                  <m:sup>
                                    <m:r>
                                      <a:rPr lang="en-CA" b="0" i="1" smtClean="0">
                                        <a:solidFill>
                                          <a:schemeClr val="bg1"/>
                                        </a:solidFill>
                                        <a:latin typeface="Cambria Math" panose="02040503050406030204" pitchFamily="18" charset="0"/>
                                      </a:rPr>
                                      <m:t>𝐿𝑎</m:t>
                                    </m:r>
                                  </m:sup>
                                </m:sSubSup>
                                <m:sSup>
                                  <m:sSupPr>
                                    <m:ctrlPr>
                                      <a:rPr lang="en-CA" b="0" i="1" smtClean="0">
                                        <a:solidFill>
                                          <a:schemeClr val="bg1"/>
                                        </a:solidFill>
                                        <a:latin typeface="Cambria Math" panose="02040503050406030204" pitchFamily="18" charset="0"/>
                                      </a:rPr>
                                    </m:ctrlPr>
                                  </m:sSupPr>
                                  <m:e>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sSup>
                                              <m:sSupPr>
                                                <m:ctrlPr>
                                                  <a:rPr lang="en-CA" b="0" i="1" smtClean="0">
                                                    <a:solidFill>
                                                      <a:schemeClr val="bg1"/>
                                                    </a:solidFill>
                                                    <a:latin typeface="Cambria Math" panose="02040503050406030204" pitchFamily="18" charset="0"/>
                                                  </a:rPr>
                                                </m:ctrlPr>
                                              </m:sSupPr>
                                              <m:e>
                                                <m:r>
                                                  <a:rPr lang="en-CA" b="0" i="1" smtClean="0">
                                                    <a:solidFill>
                                                      <a:schemeClr val="bg1"/>
                                                    </a:solidFill>
                                                    <a:latin typeface="Cambria Math" panose="02040503050406030204" pitchFamily="18" charset="0"/>
                                                  </a:rPr>
                                                  <m:t>𝐻</m:t>
                                                </m:r>
                                              </m:e>
                                              <m:sup>
                                                <m:r>
                                                  <a:rPr lang="en-CA" b="0" i="1" smtClean="0">
                                                    <a:solidFill>
                                                      <a:schemeClr val="bg1"/>
                                                    </a:solidFill>
                                                    <a:latin typeface="Cambria Math" panose="02040503050406030204" pitchFamily="18" charset="0"/>
                                                  </a:rPr>
                                                  <m:t>+</m:t>
                                                </m:r>
                                              </m:sup>
                                            </m:sSup>
                                          </m:e>
                                        </m:d>
                                      </m:e>
                                    </m:acc>
                                  </m:e>
                                  <m:sup>
                                    <m:r>
                                      <a:rPr lang="en-CA" b="0" i="1" smtClean="0">
                                        <a:solidFill>
                                          <a:schemeClr val="bg1"/>
                                        </a:solidFill>
                                        <a:latin typeface="Cambria Math" panose="02040503050406030204" pitchFamily="18" charset="0"/>
                                      </a:rPr>
                                      <m:t>3</m:t>
                                    </m:r>
                                  </m:sup>
                                </m:sSup>
                                <m:r>
                                  <a:rPr lang="en-CA" b="0" i="1" smtClean="0">
                                    <a:solidFill>
                                      <a:schemeClr val="bg1"/>
                                    </a:solidFill>
                                    <a:latin typeface="Cambria Math" panose="02040503050406030204" pitchFamily="18" charset="0"/>
                                    <a:ea typeface="Cambria Math" panose="02040503050406030204" pitchFamily="18" charset="0"/>
                                  </a:rPr>
                                  <m:t>×</m:t>
                                </m:r>
                                <m:sSup>
                                  <m:sSupPr>
                                    <m:ctrlPr>
                                      <a:rPr lang="en-CA" b="0" i="1" smtClean="0">
                                        <a:solidFill>
                                          <a:schemeClr val="bg1"/>
                                        </a:solidFill>
                                        <a:latin typeface="Cambria Math" panose="02040503050406030204" pitchFamily="18" charset="0"/>
                                        <a:ea typeface="Cambria Math" panose="02040503050406030204" pitchFamily="18" charset="0"/>
                                      </a:rPr>
                                    </m:ctrlPr>
                                  </m:sSupPr>
                                  <m:e>
                                    <m:d>
                                      <m:dPr>
                                        <m:ctrlPr>
                                          <a:rPr lang="en-CA" b="0" i="1" smtClean="0">
                                            <a:solidFill>
                                              <a:schemeClr val="bg1"/>
                                            </a:solidFill>
                                            <a:latin typeface="Cambria Math" panose="02040503050406030204" pitchFamily="18" charset="0"/>
                                            <a:ea typeface="Cambria Math" panose="02040503050406030204" pitchFamily="18" charset="0"/>
                                          </a:rPr>
                                        </m:ctrlPr>
                                      </m:dPr>
                                      <m:e>
                                        <m:f>
                                          <m:fPr>
                                            <m:ctrlPr>
                                              <a:rPr lang="en-CA" b="0" i="1" smtClean="0">
                                                <a:solidFill>
                                                  <a:schemeClr val="bg1"/>
                                                </a:solidFill>
                                                <a:latin typeface="Cambria Math" panose="02040503050406030204" pitchFamily="18" charset="0"/>
                                                <a:ea typeface="Cambria Math" panose="02040503050406030204" pitchFamily="18" charset="0"/>
                                              </a:rPr>
                                            </m:ctrlPr>
                                          </m:fPr>
                                          <m:num>
                                            <m:d>
                                              <m:dPr>
                                                <m:begChr m:val="["/>
                                                <m:endChr m:val="]"/>
                                                <m:ctrlPr>
                                                  <a:rPr lang="en-CA" b="0" i="1" smtClean="0">
                                                    <a:solidFill>
                                                      <a:schemeClr val="bg1"/>
                                                    </a:solidFill>
                                                    <a:latin typeface="Cambria Math" panose="02040503050406030204" pitchFamily="18" charset="0"/>
                                                    <a:ea typeface="Cambria Math" panose="02040503050406030204" pitchFamily="18" charset="0"/>
                                                  </a:rPr>
                                                </m:ctrlPr>
                                              </m:dPr>
                                              <m:e>
                                                <m:r>
                                                  <a:rPr lang="en-CA" b="0" i="1" smtClean="0">
                                                    <a:solidFill>
                                                      <a:schemeClr val="bg1"/>
                                                    </a:solidFill>
                                                    <a:latin typeface="Cambria Math" panose="02040503050406030204" pitchFamily="18" charset="0"/>
                                                    <a:ea typeface="Cambria Math" panose="02040503050406030204" pitchFamily="18" charset="0"/>
                                                  </a:rPr>
                                                  <m:t>𝐿</m:t>
                                                </m:r>
                                                <m:sSup>
                                                  <m:sSupPr>
                                                    <m:ctrlPr>
                                                      <a:rPr lang="en-CA" b="0" i="1" smtClean="0">
                                                        <a:solidFill>
                                                          <a:schemeClr val="bg1"/>
                                                        </a:solidFill>
                                                        <a:latin typeface="Cambria Math" panose="02040503050406030204" pitchFamily="18" charset="0"/>
                                                        <a:ea typeface="Cambria Math" panose="02040503050406030204" pitchFamily="18" charset="0"/>
                                                      </a:rPr>
                                                    </m:ctrlPr>
                                                  </m:sSupPr>
                                                  <m:e>
                                                    <m:r>
                                                      <a:rPr lang="en-CA" b="0" i="1" smtClean="0">
                                                        <a:solidFill>
                                                          <a:schemeClr val="bg1"/>
                                                        </a:solidFill>
                                                        <a:latin typeface="Cambria Math" panose="02040503050406030204" pitchFamily="18" charset="0"/>
                                                        <a:ea typeface="Cambria Math" panose="02040503050406030204" pitchFamily="18" charset="0"/>
                                                      </a:rPr>
                                                      <m:t>𝑎</m:t>
                                                    </m:r>
                                                  </m:e>
                                                  <m:sup>
                                                    <m:r>
                                                      <a:rPr lang="en-CA" b="0" i="1" smtClean="0">
                                                        <a:solidFill>
                                                          <a:schemeClr val="bg1"/>
                                                        </a:solidFill>
                                                        <a:latin typeface="Cambria Math" panose="02040503050406030204" pitchFamily="18" charset="0"/>
                                                        <a:ea typeface="Cambria Math" panose="02040503050406030204" pitchFamily="18" charset="0"/>
                                                      </a:rPr>
                                                      <m:t>3+</m:t>
                                                    </m:r>
                                                  </m:sup>
                                                </m:sSup>
                                              </m:e>
                                            </m:d>
                                          </m:num>
                                          <m:den>
                                            <m:sSup>
                                              <m:sSupPr>
                                                <m:ctrlPr>
                                                  <a:rPr lang="en-CA" b="0" i="1" smtClean="0">
                                                    <a:solidFill>
                                                      <a:schemeClr val="bg1"/>
                                                    </a:solidFill>
                                                    <a:latin typeface="Cambria Math" panose="02040503050406030204" pitchFamily="18" charset="0"/>
                                                    <a:ea typeface="Cambria Math" panose="02040503050406030204" pitchFamily="18" charset="0"/>
                                                  </a:rPr>
                                                </m:ctrlPr>
                                              </m:sSupPr>
                                              <m:e>
                                                <m:d>
                                                  <m:dPr>
                                                    <m:begChr m:val="["/>
                                                    <m:endChr m:val="]"/>
                                                    <m:ctrlPr>
                                                      <a:rPr lang="en-CA" b="0" i="1" smtClean="0">
                                                        <a:solidFill>
                                                          <a:schemeClr val="bg1"/>
                                                        </a:solidFill>
                                                        <a:latin typeface="Cambria Math" panose="02040503050406030204" pitchFamily="18" charset="0"/>
                                                        <a:ea typeface="Cambria Math" panose="02040503050406030204" pitchFamily="18" charset="0"/>
                                                      </a:rPr>
                                                    </m:ctrlPr>
                                                  </m:dPr>
                                                  <m:e>
                                                    <m:sSup>
                                                      <m:sSupPr>
                                                        <m:ctrlPr>
                                                          <a:rPr lang="en-CA" b="0" i="1" smtClean="0">
                                                            <a:solidFill>
                                                              <a:schemeClr val="bg1"/>
                                                            </a:solidFill>
                                                            <a:latin typeface="Cambria Math" panose="02040503050406030204" pitchFamily="18" charset="0"/>
                                                            <a:ea typeface="Cambria Math" panose="02040503050406030204" pitchFamily="18" charset="0"/>
                                                          </a:rPr>
                                                        </m:ctrlPr>
                                                      </m:sSupPr>
                                                      <m:e>
                                                        <m:r>
                                                          <a:rPr lang="en-CA" b="0" i="1" smtClean="0">
                                                            <a:solidFill>
                                                              <a:schemeClr val="bg1"/>
                                                            </a:solidFill>
                                                            <a:latin typeface="Cambria Math" panose="02040503050406030204" pitchFamily="18" charset="0"/>
                                                            <a:ea typeface="Cambria Math" panose="02040503050406030204" pitchFamily="18" charset="0"/>
                                                          </a:rPr>
                                                          <m:t>𝐻</m:t>
                                                        </m:r>
                                                      </m:e>
                                                      <m:sup>
                                                        <m:r>
                                                          <a:rPr lang="en-CA" b="0" i="1" smtClean="0">
                                                            <a:solidFill>
                                                              <a:schemeClr val="bg1"/>
                                                            </a:solidFill>
                                                            <a:latin typeface="Cambria Math" panose="02040503050406030204" pitchFamily="18" charset="0"/>
                                                            <a:ea typeface="Cambria Math" panose="02040503050406030204" pitchFamily="18" charset="0"/>
                                                          </a:rPr>
                                                          <m:t>+</m:t>
                                                        </m:r>
                                                      </m:sup>
                                                    </m:sSup>
                                                  </m:e>
                                                </m:d>
                                              </m:e>
                                              <m:sup>
                                                <m:r>
                                                  <a:rPr lang="en-CA" b="0" i="1" smtClean="0">
                                                    <a:solidFill>
                                                      <a:schemeClr val="bg1"/>
                                                    </a:solidFill>
                                                    <a:latin typeface="Cambria Math" panose="02040503050406030204" pitchFamily="18" charset="0"/>
                                                    <a:ea typeface="Cambria Math" panose="02040503050406030204" pitchFamily="18" charset="0"/>
                                                  </a:rPr>
                                                  <m:t>3</m:t>
                                                </m:r>
                                              </m:sup>
                                            </m:sSup>
                                          </m:den>
                                        </m:f>
                                      </m:e>
                                    </m:d>
                                  </m:e>
                                  <m:sup>
                                    <m:r>
                                      <a:rPr lang="en-CA" b="0" i="1" smtClean="0">
                                        <a:solidFill>
                                          <a:schemeClr val="bg1"/>
                                        </a:solidFill>
                                        <a:latin typeface="Cambria Math" panose="02040503050406030204" pitchFamily="18" charset="0"/>
                                        <a:ea typeface="Cambria Math" panose="02040503050406030204" pitchFamily="18" charset="0"/>
                                      </a:rPr>
                                      <m:t>0.8</m:t>
                                    </m:r>
                                  </m:sup>
                                </m:sSup>
                                <m:r>
                                  <a:rPr lang="en-CA" b="0" i="1" smtClean="0">
                                    <a:solidFill>
                                      <a:schemeClr val="bg1"/>
                                    </a:solidFill>
                                    <a:latin typeface="Cambria Math" panose="02040503050406030204" pitchFamily="18" charset="0"/>
                                    <a:ea typeface="Cambria Math" panose="02040503050406030204" pitchFamily="18" charset="0"/>
                                  </a:rPr>
                                  <m:t>=0</m:t>
                                </m:r>
                              </m:oMath>
                            </m:oMathPara>
                          </a14:m>
                          <a:endParaRPr lang="en-US"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r"/>
                          <a:r>
                            <a:rPr lang="en-US" sz="1200" dirty="0">
                              <a:solidFill>
                                <a:schemeClr val="bg1"/>
                              </a:solidFill>
                              <a:latin typeface="Bookman Old Style" panose="02050604050505020204" pitchFamily="18"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16227780"/>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r>
                                          <a:rPr lang="en-CA" b="0" i="1" smtClean="0">
                                            <a:solidFill>
                                              <a:schemeClr val="bg1"/>
                                            </a:solidFill>
                                            <a:latin typeface="Cambria Math" panose="02040503050406030204" pitchFamily="18" charset="0"/>
                                          </a:rPr>
                                          <m:t>𝑁𝑑</m:t>
                                        </m:r>
                                      </m:e>
                                    </m:d>
                                  </m:e>
                                </m:acc>
                                <m:r>
                                  <a:rPr lang="en-CA" b="0" i="1" smtClean="0">
                                    <a:solidFill>
                                      <a:schemeClr val="bg1"/>
                                    </a:solidFill>
                                    <a:latin typeface="Cambria Math" panose="02040503050406030204" pitchFamily="18" charset="0"/>
                                  </a:rPr>
                                  <m:t> − </m:t>
                                </m:r>
                                <m:sSubSup>
                                  <m:sSubSupPr>
                                    <m:ctrlPr>
                                      <a:rPr lang="en-CA" b="0" i="1" smtClean="0">
                                        <a:solidFill>
                                          <a:schemeClr val="bg1"/>
                                        </a:solidFill>
                                        <a:latin typeface="Cambria Math" panose="02040503050406030204" pitchFamily="18" charset="0"/>
                                      </a:rPr>
                                    </m:ctrlPr>
                                  </m:sSubSupPr>
                                  <m:e>
                                    <m:r>
                                      <a:rPr lang="en-CA" b="0" i="1" smtClean="0">
                                        <a:solidFill>
                                          <a:schemeClr val="bg1"/>
                                        </a:solidFill>
                                        <a:latin typeface="Cambria Math" panose="02040503050406030204" pitchFamily="18" charset="0"/>
                                      </a:rPr>
                                      <m:t>𝐾</m:t>
                                    </m:r>
                                  </m:e>
                                  <m:sub>
                                    <m:r>
                                      <a:rPr lang="en-CA" b="0" i="1" smtClean="0">
                                        <a:solidFill>
                                          <a:schemeClr val="bg1"/>
                                        </a:solidFill>
                                        <a:latin typeface="Cambria Math" panose="02040503050406030204" pitchFamily="18" charset="0"/>
                                      </a:rPr>
                                      <m:t>𝐻</m:t>
                                    </m:r>
                                  </m:sub>
                                  <m:sup>
                                    <m:r>
                                      <a:rPr lang="en-CA" b="0" i="1" smtClean="0">
                                        <a:solidFill>
                                          <a:schemeClr val="bg1"/>
                                        </a:solidFill>
                                        <a:latin typeface="Cambria Math" panose="02040503050406030204" pitchFamily="18" charset="0"/>
                                      </a:rPr>
                                      <m:t>𝑁𝑑</m:t>
                                    </m:r>
                                  </m:sup>
                                </m:sSubSup>
                                <m:sSup>
                                  <m:sSupPr>
                                    <m:ctrlPr>
                                      <a:rPr lang="en-CA" b="0" i="1" smtClean="0">
                                        <a:solidFill>
                                          <a:schemeClr val="bg1"/>
                                        </a:solidFill>
                                        <a:latin typeface="Cambria Math" panose="02040503050406030204" pitchFamily="18" charset="0"/>
                                      </a:rPr>
                                    </m:ctrlPr>
                                  </m:sSupPr>
                                  <m:e>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sSup>
                                              <m:sSupPr>
                                                <m:ctrlPr>
                                                  <a:rPr lang="en-CA" b="0" i="1" smtClean="0">
                                                    <a:solidFill>
                                                      <a:schemeClr val="bg1"/>
                                                    </a:solidFill>
                                                    <a:latin typeface="Cambria Math" panose="02040503050406030204" pitchFamily="18" charset="0"/>
                                                  </a:rPr>
                                                </m:ctrlPr>
                                              </m:sSupPr>
                                              <m:e>
                                                <m:r>
                                                  <a:rPr lang="en-CA" b="0" i="1" smtClean="0">
                                                    <a:solidFill>
                                                      <a:schemeClr val="bg1"/>
                                                    </a:solidFill>
                                                    <a:latin typeface="Cambria Math" panose="02040503050406030204" pitchFamily="18" charset="0"/>
                                                  </a:rPr>
                                                  <m:t>𝐻</m:t>
                                                </m:r>
                                              </m:e>
                                              <m:sup>
                                                <m:r>
                                                  <a:rPr lang="en-CA" b="0" i="1" smtClean="0">
                                                    <a:solidFill>
                                                      <a:schemeClr val="bg1"/>
                                                    </a:solidFill>
                                                    <a:latin typeface="Cambria Math" panose="02040503050406030204" pitchFamily="18" charset="0"/>
                                                  </a:rPr>
                                                  <m:t>+</m:t>
                                                </m:r>
                                              </m:sup>
                                            </m:sSup>
                                          </m:e>
                                        </m:d>
                                      </m:e>
                                    </m:acc>
                                  </m:e>
                                  <m:sup>
                                    <m:r>
                                      <a:rPr lang="en-CA" b="0" i="1" smtClean="0">
                                        <a:solidFill>
                                          <a:schemeClr val="bg1"/>
                                        </a:solidFill>
                                        <a:latin typeface="Cambria Math" panose="02040503050406030204" pitchFamily="18" charset="0"/>
                                      </a:rPr>
                                      <m:t>3</m:t>
                                    </m:r>
                                  </m:sup>
                                </m:sSup>
                                <m:r>
                                  <a:rPr lang="en-CA" b="0" i="1" smtClean="0">
                                    <a:solidFill>
                                      <a:schemeClr val="bg1"/>
                                    </a:solidFill>
                                    <a:latin typeface="Cambria Math" panose="02040503050406030204" pitchFamily="18" charset="0"/>
                                    <a:ea typeface="Cambria Math" panose="02040503050406030204" pitchFamily="18" charset="0"/>
                                  </a:rPr>
                                  <m:t>×</m:t>
                                </m:r>
                                <m:sSup>
                                  <m:sSupPr>
                                    <m:ctrlPr>
                                      <a:rPr lang="en-CA" b="0" i="1" smtClean="0">
                                        <a:solidFill>
                                          <a:schemeClr val="bg1"/>
                                        </a:solidFill>
                                        <a:latin typeface="Cambria Math" panose="02040503050406030204" pitchFamily="18" charset="0"/>
                                        <a:ea typeface="Cambria Math" panose="02040503050406030204" pitchFamily="18" charset="0"/>
                                      </a:rPr>
                                    </m:ctrlPr>
                                  </m:sSupPr>
                                  <m:e>
                                    <m:d>
                                      <m:dPr>
                                        <m:ctrlPr>
                                          <a:rPr lang="en-CA" b="0" i="1" smtClean="0">
                                            <a:solidFill>
                                              <a:schemeClr val="bg1"/>
                                            </a:solidFill>
                                            <a:latin typeface="Cambria Math" panose="02040503050406030204" pitchFamily="18" charset="0"/>
                                            <a:ea typeface="Cambria Math" panose="02040503050406030204" pitchFamily="18" charset="0"/>
                                          </a:rPr>
                                        </m:ctrlPr>
                                      </m:dPr>
                                      <m:e>
                                        <m:f>
                                          <m:fPr>
                                            <m:ctrlPr>
                                              <a:rPr lang="en-CA" b="0" i="1" smtClean="0">
                                                <a:solidFill>
                                                  <a:schemeClr val="bg1"/>
                                                </a:solidFill>
                                                <a:latin typeface="Cambria Math" panose="02040503050406030204" pitchFamily="18" charset="0"/>
                                                <a:ea typeface="Cambria Math" panose="02040503050406030204" pitchFamily="18" charset="0"/>
                                              </a:rPr>
                                            </m:ctrlPr>
                                          </m:fPr>
                                          <m:num>
                                            <m:d>
                                              <m:dPr>
                                                <m:begChr m:val="["/>
                                                <m:endChr m:val="]"/>
                                                <m:ctrlPr>
                                                  <a:rPr lang="en-CA" b="0" i="1" smtClean="0">
                                                    <a:solidFill>
                                                      <a:schemeClr val="bg1"/>
                                                    </a:solidFill>
                                                    <a:latin typeface="Cambria Math" panose="02040503050406030204" pitchFamily="18" charset="0"/>
                                                    <a:ea typeface="Cambria Math" panose="02040503050406030204" pitchFamily="18" charset="0"/>
                                                  </a:rPr>
                                                </m:ctrlPr>
                                              </m:dPr>
                                              <m:e>
                                                <m:r>
                                                  <a:rPr lang="en-CA" b="0" i="1" smtClean="0">
                                                    <a:solidFill>
                                                      <a:schemeClr val="bg1"/>
                                                    </a:solidFill>
                                                    <a:latin typeface="Cambria Math" panose="02040503050406030204" pitchFamily="18" charset="0"/>
                                                    <a:ea typeface="Cambria Math" panose="02040503050406030204" pitchFamily="18" charset="0"/>
                                                  </a:rPr>
                                                  <m:t>𝑁</m:t>
                                                </m:r>
                                                <m:sSup>
                                                  <m:sSupPr>
                                                    <m:ctrlPr>
                                                      <a:rPr lang="en-CA" b="0" i="1" smtClean="0">
                                                        <a:solidFill>
                                                          <a:schemeClr val="bg1"/>
                                                        </a:solidFill>
                                                        <a:latin typeface="Cambria Math" panose="02040503050406030204" pitchFamily="18" charset="0"/>
                                                        <a:ea typeface="Cambria Math" panose="02040503050406030204" pitchFamily="18" charset="0"/>
                                                      </a:rPr>
                                                    </m:ctrlPr>
                                                  </m:sSupPr>
                                                  <m:e>
                                                    <m:r>
                                                      <a:rPr lang="en-CA" b="0" i="1" smtClean="0">
                                                        <a:solidFill>
                                                          <a:schemeClr val="bg1"/>
                                                        </a:solidFill>
                                                        <a:latin typeface="Cambria Math" panose="02040503050406030204" pitchFamily="18" charset="0"/>
                                                        <a:ea typeface="Cambria Math" panose="02040503050406030204" pitchFamily="18" charset="0"/>
                                                      </a:rPr>
                                                      <m:t>𝑑</m:t>
                                                    </m:r>
                                                  </m:e>
                                                  <m:sup>
                                                    <m:r>
                                                      <a:rPr lang="en-CA" b="0" i="1" smtClean="0">
                                                        <a:solidFill>
                                                          <a:schemeClr val="bg1"/>
                                                        </a:solidFill>
                                                        <a:latin typeface="Cambria Math" panose="02040503050406030204" pitchFamily="18" charset="0"/>
                                                        <a:ea typeface="Cambria Math" panose="02040503050406030204" pitchFamily="18" charset="0"/>
                                                      </a:rPr>
                                                      <m:t>3+</m:t>
                                                    </m:r>
                                                  </m:sup>
                                                </m:sSup>
                                              </m:e>
                                            </m:d>
                                          </m:num>
                                          <m:den>
                                            <m:sSup>
                                              <m:sSupPr>
                                                <m:ctrlPr>
                                                  <a:rPr lang="en-CA" b="0" i="1" smtClean="0">
                                                    <a:solidFill>
                                                      <a:schemeClr val="bg1"/>
                                                    </a:solidFill>
                                                    <a:latin typeface="Cambria Math" panose="02040503050406030204" pitchFamily="18" charset="0"/>
                                                    <a:ea typeface="Cambria Math" panose="02040503050406030204" pitchFamily="18" charset="0"/>
                                                  </a:rPr>
                                                </m:ctrlPr>
                                              </m:sSupPr>
                                              <m:e>
                                                <m:d>
                                                  <m:dPr>
                                                    <m:begChr m:val="["/>
                                                    <m:endChr m:val="]"/>
                                                    <m:ctrlPr>
                                                      <a:rPr lang="en-CA" b="0" i="1" smtClean="0">
                                                        <a:solidFill>
                                                          <a:schemeClr val="bg1"/>
                                                        </a:solidFill>
                                                        <a:latin typeface="Cambria Math" panose="02040503050406030204" pitchFamily="18" charset="0"/>
                                                        <a:ea typeface="Cambria Math" panose="02040503050406030204" pitchFamily="18" charset="0"/>
                                                      </a:rPr>
                                                    </m:ctrlPr>
                                                  </m:dPr>
                                                  <m:e>
                                                    <m:sSup>
                                                      <m:sSupPr>
                                                        <m:ctrlPr>
                                                          <a:rPr lang="en-CA" b="0" i="1" smtClean="0">
                                                            <a:solidFill>
                                                              <a:schemeClr val="bg1"/>
                                                            </a:solidFill>
                                                            <a:latin typeface="Cambria Math" panose="02040503050406030204" pitchFamily="18" charset="0"/>
                                                            <a:ea typeface="Cambria Math" panose="02040503050406030204" pitchFamily="18" charset="0"/>
                                                          </a:rPr>
                                                        </m:ctrlPr>
                                                      </m:sSupPr>
                                                      <m:e>
                                                        <m:r>
                                                          <a:rPr lang="en-CA" b="0" i="1" smtClean="0">
                                                            <a:solidFill>
                                                              <a:schemeClr val="bg1"/>
                                                            </a:solidFill>
                                                            <a:latin typeface="Cambria Math" panose="02040503050406030204" pitchFamily="18" charset="0"/>
                                                            <a:ea typeface="Cambria Math" panose="02040503050406030204" pitchFamily="18" charset="0"/>
                                                          </a:rPr>
                                                          <m:t>𝐻</m:t>
                                                        </m:r>
                                                      </m:e>
                                                      <m:sup>
                                                        <m:r>
                                                          <a:rPr lang="en-CA" b="0" i="1" smtClean="0">
                                                            <a:solidFill>
                                                              <a:schemeClr val="bg1"/>
                                                            </a:solidFill>
                                                            <a:latin typeface="Cambria Math" panose="02040503050406030204" pitchFamily="18" charset="0"/>
                                                            <a:ea typeface="Cambria Math" panose="02040503050406030204" pitchFamily="18" charset="0"/>
                                                          </a:rPr>
                                                          <m:t>+</m:t>
                                                        </m:r>
                                                      </m:sup>
                                                    </m:sSup>
                                                  </m:e>
                                                </m:d>
                                              </m:e>
                                              <m:sup>
                                                <m:r>
                                                  <a:rPr lang="en-CA" b="0" i="1" smtClean="0">
                                                    <a:solidFill>
                                                      <a:schemeClr val="bg1"/>
                                                    </a:solidFill>
                                                    <a:latin typeface="Cambria Math" panose="02040503050406030204" pitchFamily="18" charset="0"/>
                                                    <a:ea typeface="Cambria Math" panose="02040503050406030204" pitchFamily="18" charset="0"/>
                                                  </a:rPr>
                                                  <m:t>3</m:t>
                                                </m:r>
                                              </m:sup>
                                            </m:sSup>
                                          </m:den>
                                        </m:f>
                                      </m:e>
                                    </m:d>
                                  </m:e>
                                  <m:sup>
                                    <m:r>
                                      <a:rPr lang="en-CA" b="0" i="1" smtClean="0">
                                        <a:solidFill>
                                          <a:schemeClr val="bg1"/>
                                        </a:solidFill>
                                        <a:latin typeface="Cambria Math" panose="02040503050406030204" pitchFamily="18" charset="0"/>
                                        <a:ea typeface="Cambria Math" panose="02040503050406030204" pitchFamily="18" charset="0"/>
                                      </a:rPr>
                                      <m:t>0.8</m:t>
                                    </m:r>
                                  </m:sup>
                                </m:sSup>
                                <m:r>
                                  <a:rPr lang="en-CA" b="0" i="1" smtClean="0">
                                    <a:solidFill>
                                      <a:schemeClr val="bg1"/>
                                    </a:solidFill>
                                    <a:latin typeface="Cambria Math" panose="02040503050406030204" pitchFamily="18" charset="0"/>
                                    <a:ea typeface="Cambria Math" panose="02040503050406030204" pitchFamily="18" charset="0"/>
                                  </a:rPr>
                                  <m:t>=0</m:t>
                                </m:r>
                              </m:oMath>
                            </m:oMathPara>
                          </a14:m>
                          <a:endParaRPr lang="en-US"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r"/>
                          <a:r>
                            <a:rPr lang="en-US" sz="1200" dirty="0">
                              <a:solidFill>
                                <a:schemeClr val="bg1"/>
                              </a:solidFill>
                              <a:latin typeface="Bookman Old Style" panose="02050604050505020204" pitchFamily="18" charset="0"/>
                            </a:rPr>
                            <a:t>(2)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23974062"/>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r>
                                          <a:rPr lang="en-CA" b="0" i="1" smtClean="0">
                                            <a:solidFill>
                                              <a:schemeClr val="bg1"/>
                                            </a:solidFill>
                                            <a:latin typeface="Cambria Math" panose="02040503050406030204" pitchFamily="18" charset="0"/>
                                          </a:rPr>
                                          <m:t>𝑁𝑎</m:t>
                                        </m:r>
                                      </m:e>
                                    </m:d>
                                  </m:e>
                                </m:acc>
                                <m:r>
                                  <a:rPr lang="en-CA" b="0" i="1" smtClean="0">
                                    <a:solidFill>
                                      <a:schemeClr val="bg1"/>
                                    </a:solidFill>
                                    <a:latin typeface="Cambria Math" panose="02040503050406030204" pitchFamily="18" charset="0"/>
                                  </a:rPr>
                                  <m:t> − </m:t>
                                </m:r>
                                <m:sSubSup>
                                  <m:sSubSupPr>
                                    <m:ctrlPr>
                                      <a:rPr lang="en-CA" b="0" i="1" smtClean="0">
                                        <a:solidFill>
                                          <a:schemeClr val="bg1"/>
                                        </a:solidFill>
                                        <a:latin typeface="Cambria Math" panose="02040503050406030204" pitchFamily="18" charset="0"/>
                                      </a:rPr>
                                    </m:ctrlPr>
                                  </m:sSubSupPr>
                                  <m:e>
                                    <m:r>
                                      <a:rPr lang="en-CA" b="0" i="1" smtClean="0">
                                        <a:solidFill>
                                          <a:schemeClr val="bg1"/>
                                        </a:solidFill>
                                        <a:latin typeface="Cambria Math" panose="02040503050406030204" pitchFamily="18" charset="0"/>
                                      </a:rPr>
                                      <m:t>𝐾</m:t>
                                    </m:r>
                                  </m:e>
                                  <m:sub>
                                    <m:r>
                                      <a:rPr lang="en-CA" b="0" i="1" smtClean="0">
                                        <a:solidFill>
                                          <a:schemeClr val="bg1"/>
                                        </a:solidFill>
                                        <a:latin typeface="Cambria Math" panose="02040503050406030204" pitchFamily="18" charset="0"/>
                                      </a:rPr>
                                      <m:t>𝐻</m:t>
                                    </m:r>
                                  </m:sub>
                                  <m:sup>
                                    <m:r>
                                      <a:rPr lang="en-CA" b="0" i="1" smtClean="0">
                                        <a:solidFill>
                                          <a:schemeClr val="bg1"/>
                                        </a:solidFill>
                                        <a:latin typeface="Cambria Math" panose="02040503050406030204" pitchFamily="18" charset="0"/>
                                      </a:rPr>
                                      <m:t>𝑁𝑎</m:t>
                                    </m:r>
                                  </m:sup>
                                </m:sSubSup>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sSup>
                                          <m:sSupPr>
                                            <m:ctrlPr>
                                              <a:rPr lang="en-CA" b="0" i="1" smtClean="0">
                                                <a:solidFill>
                                                  <a:schemeClr val="bg1"/>
                                                </a:solidFill>
                                                <a:latin typeface="Cambria Math" panose="02040503050406030204" pitchFamily="18" charset="0"/>
                                              </a:rPr>
                                            </m:ctrlPr>
                                          </m:sSupPr>
                                          <m:e>
                                            <m:r>
                                              <a:rPr lang="en-CA" b="0" i="1" smtClean="0">
                                                <a:solidFill>
                                                  <a:schemeClr val="bg1"/>
                                                </a:solidFill>
                                                <a:latin typeface="Cambria Math" panose="02040503050406030204" pitchFamily="18" charset="0"/>
                                              </a:rPr>
                                              <m:t>𝐻</m:t>
                                            </m:r>
                                          </m:e>
                                          <m:sup>
                                            <m:r>
                                              <a:rPr lang="en-CA" b="0" i="1" smtClean="0">
                                                <a:solidFill>
                                                  <a:schemeClr val="bg1"/>
                                                </a:solidFill>
                                                <a:latin typeface="Cambria Math" panose="02040503050406030204" pitchFamily="18" charset="0"/>
                                              </a:rPr>
                                              <m:t>+</m:t>
                                            </m:r>
                                          </m:sup>
                                        </m:sSup>
                                      </m:e>
                                    </m:d>
                                  </m:e>
                                </m:acc>
                                <m:r>
                                  <a:rPr lang="en-CA" b="0" i="1" smtClean="0">
                                    <a:solidFill>
                                      <a:schemeClr val="bg1"/>
                                    </a:solidFill>
                                    <a:latin typeface="Cambria Math" panose="02040503050406030204" pitchFamily="18" charset="0"/>
                                    <a:ea typeface="Cambria Math" panose="02040503050406030204" pitchFamily="18" charset="0"/>
                                  </a:rPr>
                                  <m:t>×(</m:t>
                                </m:r>
                                <m:f>
                                  <m:fPr>
                                    <m:ctrlPr>
                                      <a:rPr lang="en-CA" b="0" i="1" smtClean="0">
                                        <a:solidFill>
                                          <a:schemeClr val="bg1"/>
                                        </a:solidFill>
                                        <a:latin typeface="Cambria Math" panose="02040503050406030204" pitchFamily="18" charset="0"/>
                                        <a:ea typeface="Cambria Math" panose="02040503050406030204" pitchFamily="18" charset="0"/>
                                      </a:rPr>
                                    </m:ctrlPr>
                                  </m:fPr>
                                  <m:num>
                                    <m:d>
                                      <m:dPr>
                                        <m:begChr m:val="["/>
                                        <m:endChr m:val="]"/>
                                        <m:ctrlPr>
                                          <a:rPr lang="en-CA" b="0" i="1" smtClean="0">
                                            <a:solidFill>
                                              <a:schemeClr val="bg1"/>
                                            </a:solidFill>
                                            <a:latin typeface="Cambria Math" panose="02040503050406030204" pitchFamily="18" charset="0"/>
                                            <a:ea typeface="Cambria Math" panose="02040503050406030204" pitchFamily="18" charset="0"/>
                                          </a:rPr>
                                        </m:ctrlPr>
                                      </m:dPr>
                                      <m:e>
                                        <m:r>
                                          <a:rPr lang="en-CA" b="0" i="1" smtClean="0">
                                            <a:solidFill>
                                              <a:schemeClr val="bg1"/>
                                            </a:solidFill>
                                            <a:latin typeface="Cambria Math" panose="02040503050406030204" pitchFamily="18" charset="0"/>
                                            <a:ea typeface="Cambria Math" panose="02040503050406030204" pitchFamily="18" charset="0"/>
                                          </a:rPr>
                                          <m:t>𝑁</m:t>
                                        </m:r>
                                        <m:sSup>
                                          <m:sSupPr>
                                            <m:ctrlPr>
                                              <a:rPr lang="en-CA" b="0" i="1" smtClean="0">
                                                <a:solidFill>
                                                  <a:schemeClr val="bg1"/>
                                                </a:solidFill>
                                                <a:latin typeface="Cambria Math" panose="02040503050406030204" pitchFamily="18" charset="0"/>
                                                <a:ea typeface="Cambria Math" panose="02040503050406030204" pitchFamily="18" charset="0"/>
                                              </a:rPr>
                                            </m:ctrlPr>
                                          </m:sSupPr>
                                          <m:e>
                                            <m:r>
                                              <a:rPr lang="en-CA" b="0" i="1" smtClean="0">
                                                <a:solidFill>
                                                  <a:schemeClr val="bg1"/>
                                                </a:solidFill>
                                                <a:latin typeface="Cambria Math" panose="02040503050406030204" pitchFamily="18" charset="0"/>
                                                <a:ea typeface="Cambria Math" panose="02040503050406030204" pitchFamily="18" charset="0"/>
                                              </a:rPr>
                                              <m:t>𝑎</m:t>
                                            </m:r>
                                          </m:e>
                                          <m:sup>
                                            <m:r>
                                              <a:rPr lang="en-CA" b="0" i="1" smtClean="0">
                                                <a:solidFill>
                                                  <a:schemeClr val="bg1"/>
                                                </a:solidFill>
                                                <a:latin typeface="Cambria Math" panose="02040503050406030204" pitchFamily="18" charset="0"/>
                                                <a:ea typeface="Cambria Math" panose="02040503050406030204" pitchFamily="18" charset="0"/>
                                              </a:rPr>
                                              <m:t>+</m:t>
                                            </m:r>
                                          </m:sup>
                                        </m:sSup>
                                      </m:e>
                                    </m:d>
                                  </m:num>
                                  <m:den>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sSup>
                                              <m:sSupPr>
                                                <m:ctrlPr>
                                                  <a:rPr lang="en-CA" b="0" i="1" smtClean="0">
                                                    <a:solidFill>
                                                      <a:schemeClr val="bg1"/>
                                                    </a:solidFill>
                                                    <a:latin typeface="Cambria Math" panose="02040503050406030204" pitchFamily="18" charset="0"/>
                                                  </a:rPr>
                                                </m:ctrlPr>
                                              </m:sSupPr>
                                              <m:e>
                                                <m:r>
                                                  <a:rPr lang="en-CA" b="0" i="1" smtClean="0">
                                                    <a:solidFill>
                                                      <a:schemeClr val="bg1"/>
                                                    </a:solidFill>
                                                    <a:latin typeface="Cambria Math" panose="02040503050406030204" pitchFamily="18" charset="0"/>
                                                  </a:rPr>
                                                  <m:t>𝐻</m:t>
                                                </m:r>
                                              </m:e>
                                              <m:sup>
                                                <m:r>
                                                  <a:rPr lang="en-CA" b="0" i="1" smtClean="0">
                                                    <a:solidFill>
                                                      <a:schemeClr val="bg1"/>
                                                    </a:solidFill>
                                                    <a:latin typeface="Cambria Math" panose="02040503050406030204" pitchFamily="18" charset="0"/>
                                                  </a:rPr>
                                                  <m:t>+</m:t>
                                                </m:r>
                                              </m:sup>
                                            </m:sSup>
                                          </m:e>
                                        </m:d>
                                      </m:e>
                                    </m:acc>
                                  </m:den>
                                </m:f>
                                <m:r>
                                  <a:rPr lang="en-CA" b="0" i="1" smtClean="0">
                                    <a:solidFill>
                                      <a:schemeClr val="bg1"/>
                                    </a:solidFill>
                                    <a:latin typeface="Cambria Math" panose="02040503050406030204" pitchFamily="18" charset="0"/>
                                    <a:ea typeface="Cambria Math" panose="02040503050406030204" pitchFamily="18" charset="0"/>
                                  </a:rPr>
                                  <m:t>)=0</m:t>
                                </m:r>
                              </m:oMath>
                            </m:oMathPara>
                          </a14:m>
                          <a:endParaRPr lang="en-US"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r"/>
                          <a:r>
                            <a:rPr lang="en-US" sz="1200" dirty="0">
                              <a:solidFill>
                                <a:schemeClr val="bg1"/>
                              </a:solidFill>
                              <a:latin typeface="Bookman Old Style" panose="02050604050505020204" pitchFamily="18" charset="0"/>
                            </a:rPr>
                            <a:t>(3)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05120152"/>
                      </a:ext>
                    </a:extLst>
                  </a:tr>
                  <a:tr h="370840">
                    <a:tc>
                      <a:txBody>
                        <a:bodyPr/>
                        <a:lstStyle/>
                        <a:p>
                          <a14:m>
                            <m:oMath xmlns:m="http://schemas.openxmlformats.org/officeDocument/2006/math">
                              <m:acc>
                                <m:accPr>
                                  <m:chr m:val="̅"/>
                                  <m:ctrlPr>
                                    <a:rPr lang="en-US" i="1" smtClean="0">
                                      <a:solidFill>
                                        <a:schemeClr val="bg1"/>
                                      </a:solidFill>
                                      <a:latin typeface="Cambria Math" panose="02040503050406030204" pitchFamily="18" charset="0"/>
                                    </a:rPr>
                                  </m:ctrlPr>
                                </m:accPr>
                                <m:e>
                                  <m:r>
                                    <a:rPr lang="en-CA" b="0" i="1" smtClean="0">
                                      <a:solidFill>
                                        <a:schemeClr val="bg1"/>
                                      </a:solidFill>
                                      <a:latin typeface="Cambria Math" panose="02040503050406030204" pitchFamily="18" charset="0"/>
                                    </a:rPr>
                                    <m:t>𝑄</m:t>
                                  </m:r>
                                </m:e>
                              </m:acc>
                              <m:r>
                                <a:rPr lang="en-CA" b="0" i="1" smtClean="0">
                                  <a:solidFill>
                                    <a:schemeClr val="bg1"/>
                                  </a:solidFill>
                                  <a:latin typeface="Cambria Math" panose="02040503050406030204" pitchFamily="18" charset="0"/>
                                </a:rPr>
                                <m:t>−3</m:t>
                              </m:r>
                              <m:nary>
                                <m:naryPr>
                                  <m:chr m:val="∑"/>
                                  <m:ctrlPr>
                                    <a:rPr lang="en-CA" b="0" i="1" smtClean="0">
                                      <a:solidFill>
                                        <a:schemeClr val="bg1"/>
                                      </a:solidFill>
                                      <a:latin typeface="Cambria Math" panose="02040503050406030204" pitchFamily="18" charset="0"/>
                                    </a:rPr>
                                  </m:ctrlPr>
                                </m:naryPr>
                                <m:sub>
                                  <m:r>
                                    <m:rPr>
                                      <m:brk m:alnAt="23"/>
                                    </m:rPr>
                                    <a:rPr lang="en-CA" b="0" i="1" smtClean="0">
                                      <a:solidFill>
                                        <a:schemeClr val="bg1"/>
                                      </a:solidFill>
                                      <a:latin typeface="Cambria Math" panose="02040503050406030204" pitchFamily="18" charset="0"/>
                                    </a:rPr>
                                    <m:t>𝑖</m:t>
                                  </m:r>
                                  <m:r>
                                    <a:rPr lang="en-CA" b="0" i="1" smtClean="0">
                                      <a:solidFill>
                                        <a:schemeClr val="bg1"/>
                                      </a:solidFill>
                                      <a:latin typeface="Cambria Math" panose="02040503050406030204" pitchFamily="18" charset="0"/>
                                    </a:rPr>
                                    <m:t>=1</m:t>
                                  </m:r>
                                </m:sub>
                                <m:sup>
                                  <m:r>
                                    <a:rPr lang="en-CA" b="0" i="1" smtClean="0">
                                      <a:solidFill>
                                        <a:schemeClr val="bg1"/>
                                      </a:solidFill>
                                      <a:latin typeface="Cambria Math" panose="02040503050406030204" pitchFamily="18" charset="0"/>
                                    </a:rPr>
                                    <m:t>𝑛</m:t>
                                  </m:r>
                                </m:sup>
                                <m:e>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r>
                                            <a:rPr lang="en-CA" b="0" i="1" smtClean="0">
                                              <a:solidFill>
                                                <a:schemeClr val="bg1"/>
                                              </a:solidFill>
                                              <a:latin typeface="Cambria Math" panose="02040503050406030204" pitchFamily="18" charset="0"/>
                                            </a:rPr>
                                            <m:t>𝐿</m:t>
                                          </m:r>
                                          <m:sSup>
                                            <m:sSupPr>
                                              <m:ctrlPr>
                                                <a:rPr lang="en-CA" b="0" i="1" smtClean="0">
                                                  <a:solidFill>
                                                    <a:schemeClr val="bg1"/>
                                                  </a:solidFill>
                                                  <a:latin typeface="Cambria Math" panose="02040503050406030204" pitchFamily="18" charset="0"/>
                                                </a:rPr>
                                              </m:ctrlPr>
                                            </m:sSupPr>
                                            <m:e>
                                              <m:r>
                                                <a:rPr lang="en-CA" b="0" i="1" smtClean="0">
                                                  <a:solidFill>
                                                    <a:schemeClr val="bg1"/>
                                                  </a:solidFill>
                                                  <a:latin typeface="Cambria Math" panose="02040503050406030204" pitchFamily="18" charset="0"/>
                                                </a:rPr>
                                                <m:t>𝑎</m:t>
                                              </m:r>
                                            </m:e>
                                            <m:sup>
                                              <m:r>
                                                <a:rPr lang="en-CA" b="0" i="1" smtClean="0">
                                                  <a:solidFill>
                                                    <a:schemeClr val="bg1"/>
                                                  </a:solidFill>
                                                  <a:latin typeface="Cambria Math" panose="02040503050406030204" pitchFamily="18" charset="0"/>
                                                </a:rPr>
                                                <m:t>3+</m:t>
                                              </m:r>
                                            </m:sup>
                                          </m:sSup>
                                        </m:e>
                                      </m:d>
                                    </m:e>
                                  </m:acc>
                                  <m:r>
                                    <a:rPr lang="en-CA" b="0" i="1" smtClean="0">
                                      <a:solidFill>
                                        <a:schemeClr val="bg1"/>
                                      </a:solidFill>
                                      <a:latin typeface="Cambria Math" panose="02040503050406030204" pitchFamily="18" charset="0"/>
                                    </a:rPr>
                                    <m:t> </m:t>
                                  </m:r>
                                </m:e>
                              </m:nary>
                              <m:r>
                                <a:rPr lang="en-CA" b="0" i="1" smtClean="0">
                                  <a:solidFill>
                                    <a:schemeClr val="bg1"/>
                                  </a:solidFill>
                                  <a:latin typeface="Cambria Math" panose="02040503050406030204" pitchFamily="18" charset="0"/>
                                </a:rPr>
                                <m:t>+</m:t>
                              </m:r>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r>
                                        <a:rPr lang="en-CA" b="0" i="1" smtClean="0">
                                          <a:solidFill>
                                            <a:schemeClr val="bg1"/>
                                          </a:solidFill>
                                          <a:latin typeface="Cambria Math" panose="02040503050406030204" pitchFamily="18" charset="0"/>
                                        </a:rPr>
                                        <m:t>𝑁</m:t>
                                      </m:r>
                                      <m:sSup>
                                        <m:sSupPr>
                                          <m:ctrlPr>
                                            <a:rPr lang="en-CA" b="0" i="1" smtClean="0">
                                              <a:solidFill>
                                                <a:schemeClr val="bg1"/>
                                              </a:solidFill>
                                              <a:latin typeface="Cambria Math" panose="02040503050406030204" pitchFamily="18" charset="0"/>
                                            </a:rPr>
                                          </m:ctrlPr>
                                        </m:sSupPr>
                                        <m:e>
                                          <m:r>
                                            <a:rPr lang="en-CA" b="0" i="1" smtClean="0">
                                              <a:solidFill>
                                                <a:schemeClr val="bg1"/>
                                              </a:solidFill>
                                              <a:latin typeface="Cambria Math" panose="02040503050406030204" pitchFamily="18" charset="0"/>
                                            </a:rPr>
                                            <m:t>𝑑</m:t>
                                          </m:r>
                                        </m:e>
                                        <m:sup>
                                          <m:r>
                                            <a:rPr lang="en-CA" b="0" i="1" smtClean="0">
                                              <a:solidFill>
                                                <a:schemeClr val="bg1"/>
                                              </a:solidFill>
                                              <a:latin typeface="Cambria Math" panose="02040503050406030204" pitchFamily="18" charset="0"/>
                                            </a:rPr>
                                            <m:t>3+</m:t>
                                          </m:r>
                                        </m:sup>
                                      </m:sSup>
                                    </m:e>
                                  </m:d>
                                </m:e>
                              </m:acc>
                            </m:oMath>
                          </a14:m>
                          <a:r>
                            <a:rPr lang="en-US" dirty="0">
                              <a:solidFill>
                                <a:schemeClr val="bg1"/>
                              </a:solidFill>
                            </a:rPr>
                            <a:t> + </a:t>
                          </a:r>
                          <a14:m>
                            <m:oMath xmlns:m="http://schemas.openxmlformats.org/officeDocument/2006/math">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r>
                                        <a:rPr lang="en-CA" b="0" i="1" smtClean="0">
                                          <a:solidFill>
                                            <a:schemeClr val="bg1"/>
                                          </a:solidFill>
                                          <a:latin typeface="Cambria Math" panose="02040503050406030204" pitchFamily="18" charset="0"/>
                                        </a:rPr>
                                        <m:t>𝑁</m:t>
                                      </m:r>
                                      <m:sSup>
                                        <m:sSupPr>
                                          <m:ctrlPr>
                                            <a:rPr lang="en-CA" b="0" i="1" smtClean="0">
                                              <a:solidFill>
                                                <a:schemeClr val="bg1"/>
                                              </a:solidFill>
                                              <a:latin typeface="Cambria Math" panose="02040503050406030204" pitchFamily="18" charset="0"/>
                                            </a:rPr>
                                          </m:ctrlPr>
                                        </m:sSupPr>
                                        <m:e>
                                          <m:r>
                                            <a:rPr lang="en-CA" b="0" i="1" smtClean="0">
                                              <a:solidFill>
                                                <a:schemeClr val="bg1"/>
                                              </a:solidFill>
                                              <a:latin typeface="Cambria Math" panose="02040503050406030204" pitchFamily="18" charset="0"/>
                                            </a:rPr>
                                            <m:t>𝑎</m:t>
                                          </m:r>
                                        </m:e>
                                        <m:sup>
                                          <m:r>
                                            <a:rPr lang="en-CA" b="0" i="1" smtClean="0">
                                              <a:solidFill>
                                                <a:schemeClr val="bg1"/>
                                              </a:solidFill>
                                              <a:latin typeface="Cambria Math" panose="02040503050406030204" pitchFamily="18" charset="0"/>
                                            </a:rPr>
                                            <m:t>+</m:t>
                                          </m:r>
                                        </m:sup>
                                      </m:sSup>
                                    </m:e>
                                  </m:d>
                                </m:e>
                              </m:acc>
                              <m:r>
                                <a:rPr lang="en-CA" b="0" i="1" smtClean="0">
                                  <a:solidFill>
                                    <a:schemeClr val="bg1"/>
                                  </a:solidFill>
                                  <a:latin typeface="Cambria Math" panose="02040503050406030204" pitchFamily="18" charset="0"/>
                                </a:rPr>
                                <m:t> </m:t>
                              </m:r>
                            </m:oMath>
                          </a14:m>
                          <a:r>
                            <a:rPr lang="en-US" dirty="0">
                              <a:solidFill>
                                <a:schemeClr val="bg1"/>
                              </a:solidFill>
                            </a:rPr>
                            <a:t>+ </a:t>
                          </a:r>
                          <a14:m>
                            <m:oMath xmlns:m="http://schemas.openxmlformats.org/officeDocument/2006/math">
                              <m:acc>
                                <m:accPr>
                                  <m:chr m:val="̅"/>
                                  <m:ctrlPr>
                                    <a:rPr lang="en-US" i="1" smtClean="0">
                                      <a:solidFill>
                                        <a:schemeClr val="bg1"/>
                                      </a:solidFill>
                                      <a:latin typeface="Cambria Math" panose="02040503050406030204" pitchFamily="18" charset="0"/>
                                    </a:rPr>
                                  </m:ctrlPr>
                                </m:accPr>
                                <m:e>
                                  <m:d>
                                    <m:dPr>
                                      <m:begChr m:val="["/>
                                      <m:endChr m:val="]"/>
                                      <m:ctrlPr>
                                        <a:rPr lang="en-CA" b="0" i="1" smtClean="0">
                                          <a:solidFill>
                                            <a:schemeClr val="bg1"/>
                                          </a:solidFill>
                                          <a:latin typeface="Cambria Math" panose="02040503050406030204" pitchFamily="18" charset="0"/>
                                        </a:rPr>
                                      </m:ctrlPr>
                                    </m:dPr>
                                    <m:e>
                                      <m:sSup>
                                        <m:sSupPr>
                                          <m:ctrlPr>
                                            <a:rPr lang="en-CA" b="0" i="1" smtClean="0">
                                              <a:solidFill>
                                                <a:schemeClr val="bg1"/>
                                              </a:solidFill>
                                              <a:latin typeface="Cambria Math" panose="02040503050406030204" pitchFamily="18" charset="0"/>
                                            </a:rPr>
                                          </m:ctrlPr>
                                        </m:sSupPr>
                                        <m:e>
                                          <m:r>
                                            <a:rPr lang="en-CA" b="0" i="1" smtClean="0">
                                              <a:solidFill>
                                                <a:schemeClr val="bg1"/>
                                              </a:solidFill>
                                              <a:latin typeface="Cambria Math" panose="02040503050406030204" pitchFamily="18" charset="0"/>
                                            </a:rPr>
                                            <m:t>𝐻</m:t>
                                          </m:r>
                                        </m:e>
                                        <m:sup>
                                          <m:r>
                                            <a:rPr lang="en-CA" b="0" i="1" smtClean="0">
                                              <a:solidFill>
                                                <a:schemeClr val="bg1"/>
                                              </a:solidFill>
                                              <a:latin typeface="Cambria Math" panose="02040503050406030204" pitchFamily="18" charset="0"/>
                                            </a:rPr>
                                            <m:t>+</m:t>
                                          </m:r>
                                        </m:sup>
                                      </m:sSup>
                                    </m:e>
                                  </m:d>
                                </m:e>
                              </m:acc>
                              <m:r>
                                <a:rPr lang="en-CA" b="0" i="1" smtClean="0">
                                  <a:solidFill>
                                    <a:schemeClr val="bg1"/>
                                  </a:solidFill>
                                  <a:latin typeface="Cambria Math" panose="02040503050406030204" pitchFamily="18" charset="0"/>
                                </a:rPr>
                                <m:t> </m:t>
                              </m:r>
                            </m:oMath>
                          </a14:m>
                          <a:endParaRPr lang="en-US"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r"/>
                          <a:r>
                            <a:rPr lang="en-US" sz="1200" dirty="0">
                              <a:solidFill>
                                <a:schemeClr val="bg1"/>
                              </a:solidFill>
                              <a:latin typeface="Bookman Old Style" panose="02050604050505020204" pitchFamily="18" charset="0"/>
                            </a:rPr>
                            <a:t>(4)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79981998"/>
                      </a:ext>
                    </a:extLst>
                  </a:tr>
                </a:tbl>
              </a:graphicData>
            </a:graphic>
          </p:graphicFrame>
        </mc:Choice>
        <mc:Fallback xmlns="">
          <p:graphicFrame>
            <p:nvGraphicFramePr>
              <p:cNvPr id="2" name="Table 2">
                <a:extLst>
                  <a:ext uri="{FF2B5EF4-FFF2-40B4-BE49-F238E27FC236}">
                    <a16:creationId xmlns:a16="http://schemas.microsoft.com/office/drawing/2014/main" id="{5561E65D-2D81-6E48-897D-7D845831DA3E}"/>
                  </a:ext>
                </a:extLst>
              </p:cNvPr>
              <p:cNvGraphicFramePr>
                <a:graphicFrameLocks noGrp="1"/>
              </p:cNvGraphicFramePr>
              <p:nvPr>
                <p:extLst>
                  <p:ext uri="{D42A27DB-BD31-4B8C-83A1-F6EECF244321}">
                    <p14:modId xmlns:p14="http://schemas.microsoft.com/office/powerpoint/2010/main" val="1038927520"/>
                  </p:ext>
                </p:extLst>
              </p:nvPr>
            </p:nvGraphicFramePr>
            <p:xfrm>
              <a:off x="1700638" y="1258650"/>
              <a:ext cx="5017877" cy="2169034"/>
            </p:xfrm>
            <a:graphic>
              <a:graphicData uri="http://schemas.openxmlformats.org/drawingml/2006/table">
                <a:tbl>
                  <a:tblPr firstRow="1" bandRow="1">
                    <a:tableStyleId>{A6198069-E2E6-4704-8FBD-F110967EDED6}</a:tableStyleId>
                  </a:tblPr>
                  <a:tblGrid>
                    <a:gridCol w="4211966">
                      <a:extLst>
                        <a:ext uri="{9D8B030D-6E8A-4147-A177-3AD203B41FA5}">
                          <a16:colId xmlns:a16="http://schemas.microsoft.com/office/drawing/2014/main" val="2566393862"/>
                        </a:ext>
                      </a:extLst>
                    </a:gridCol>
                    <a:gridCol w="805911">
                      <a:extLst>
                        <a:ext uri="{9D8B030D-6E8A-4147-A177-3AD203B41FA5}">
                          <a16:colId xmlns:a16="http://schemas.microsoft.com/office/drawing/2014/main" val="2575311426"/>
                        </a:ext>
                      </a:extLst>
                    </a:gridCol>
                  </a:tblGrid>
                  <a:tr h="617157">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2041" r="-19219" b="-328571"/>
                          </a:stretch>
                        </a:blipFill>
                      </a:tcPr>
                    </a:tc>
                    <a:tc>
                      <a:txBody>
                        <a:bodyPr/>
                        <a:lstStyle/>
                        <a:p>
                          <a:pPr algn="r"/>
                          <a:r>
                            <a:rPr lang="en-US" sz="1200" dirty="0">
                              <a:solidFill>
                                <a:schemeClr val="bg1"/>
                              </a:solidFill>
                              <a:latin typeface="Bookman Old Style" panose="02050604050505020204" pitchFamily="18"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16227780"/>
                      </a:ext>
                    </a:extLst>
                  </a:tr>
                  <a:tr h="617157">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104167" r="-19219" b="-235417"/>
                          </a:stretch>
                        </a:blipFill>
                      </a:tcPr>
                    </a:tc>
                    <a:tc>
                      <a:txBody>
                        <a:bodyPr/>
                        <a:lstStyle/>
                        <a:p>
                          <a:pPr algn="r"/>
                          <a:r>
                            <a:rPr lang="en-US" sz="1200" dirty="0">
                              <a:solidFill>
                                <a:schemeClr val="bg1"/>
                              </a:solidFill>
                              <a:latin typeface="Bookman Old Style" panose="02050604050505020204" pitchFamily="18" charset="0"/>
                            </a:rPr>
                            <a:t>(2)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23974062"/>
                      </a:ext>
                    </a:extLst>
                  </a:tr>
                  <a:tr h="563880">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217778" r="-19219" b="-151111"/>
                          </a:stretch>
                        </a:blipFill>
                      </a:tcPr>
                    </a:tc>
                    <a:tc>
                      <a:txBody>
                        <a:bodyPr/>
                        <a:lstStyle/>
                        <a:p>
                          <a:pPr algn="r"/>
                          <a:r>
                            <a:rPr lang="en-US" sz="1200" dirty="0">
                              <a:solidFill>
                                <a:schemeClr val="bg1"/>
                              </a:solidFill>
                              <a:latin typeface="Bookman Old Style" panose="02050604050505020204" pitchFamily="18" charset="0"/>
                            </a:rPr>
                            <a:t>(3)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05120152"/>
                      </a:ext>
                    </a:extLst>
                  </a:tr>
                  <a:tr h="370840">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493103" r="-19219" b="-134483"/>
                          </a:stretch>
                        </a:blipFill>
                      </a:tcPr>
                    </a:tc>
                    <a:tc>
                      <a:txBody>
                        <a:bodyPr/>
                        <a:lstStyle/>
                        <a:p>
                          <a:pPr algn="r"/>
                          <a:r>
                            <a:rPr lang="en-US" sz="1200" dirty="0">
                              <a:solidFill>
                                <a:schemeClr val="bg1"/>
                              </a:solidFill>
                              <a:latin typeface="Bookman Old Style" panose="02050604050505020204" pitchFamily="18" charset="0"/>
                            </a:rPr>
                            <a:t>(4)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79981998"/>
                      </a:ext>
                    </a:extLst>
                  </a:tr>
                </a:tbl>
              </a:graphicData>
            </a:graphic>
          </p:graphicFrame>
        </mc:Fallback>
      </mc:AlternateContent>
      <p:sp>
        <p:nvSpPr>
          <p:cNvPr id="9" name="Google Shape;963;p32">
            <a:extLst>
              <a:ext uri="{FF2B5EF4-FFF2-40B4-BE49-F238E27FC236}">
                <a16:creationId xmlns:a16="http://schemas.microsoft.com/office/drawing/2014/main" id="{B8188CB9-04CE-6A44-A7A0-7D4A924CF197}"/>
              </a:ext>
            </a:extLst>
          </p:cNvPr>
          <p:cNvSpPr txBox="1">
            <a:spLocks/>
          </p:cNvSpPr>
          <p:nvPr/>
        </p:nvSpPr>
        <p:spPr>
          <a:xfrm>
            <a:off x="4719355" y="3566909"/>
            <a:ext cx="3998319" cy="1367400"/>
          </a:xfrm>
          <a:prstGeom prst="rect">
            <a:avLst/>
          </a:prstGeom>
          <a:solidFill>
            <a:srgbClr val="394663"/>
          </a:solidFill>
          <a:ln>
            <a:solidFill>
              <a:schemeClr val="bg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CA" b="1" dirty="0">
                <a:solidFill>
                  <a:schemeClr val="bg1"/>
                </a:solidFill>
              </a:rPr>
              <a:t>Python functions: </a:t>
            </a:r>
            <a:r>
              <a:rPr lang="en-CA" sz="1600" dirty="0" err="1">
                <a:solidFill>
                  <a:srgbClr val="FCA480"/>
                </a:solidFill>
              </a:rPr>
              <a:t>fsolve</a:t>
            </a:r>
            <a:r>
              <a:rPr lang="en-CA" sz="1600" dirty="0">
                <a:solidFill>
                  <a:srgbClr val="FCA480"/>
                </a:solidFill>
              </a:rPr>
              <a:t>, root</a:t>
            </a:r>
          </a:p>
          <a:p>
            <a:pPr>
              <a:spcBef>
                <a:spcPts val="600"/>
              </a:spcBef>
            </a:pPr>
            <a:r>
              <a:rPr lang="en-CA" sz="1200" dirty="0">
                <a:solidFill>
                  <a:srgbClr val="FCA480"/>
                </a:solidFill>
              </a:rPr>
              <a:t>Input: </a:t>
            </a:r>
            <a:r>
              <a:rPr lang="en-CA" sz="1200" dirty="0">
                <a:solidFill>
                  <a:schemeClr val="bg1"/>
                </a:solidFill>
              </a:rPr>
              <a:t>System of 4 non-linear equations</a:t>
            </a:r>
          </a:p>
          <a:p>
            <a:pPr>
              <a:spcBef>
                <a:spcPts val="600"/>
              </a:spcBef>
            </a:pPr>
            <a:r>
              <a:rPr lang="en-CA" sz="1200" dirty="0">
                <a:solidFill>
                  <a:srgbClr val="FCA480"/>
                </a:solidFill>
              </a:rPr>
              <a:t>Output: </a:t>
            </a:r>
            <a:r>
              <a:rPr lang="en-CA" sz="1200" dirty="0">
                <a:solidFill>
                  <a:schemeClr val="bg1"/>
                </a:solidFill>
              </a:rPr>
              <a:t>Solutions for LREE</a:t>
            </a:r>
            <a:r>
              <a:rPr lang="en-CA" sz="1200" baseline="30000" dirty="0">
                <a:solidFill>
                  <a:schemeClr val="bg1"/>
                </a:solidFill>
              </a:rPr>
              <a:t>3+</a:t>
            </a:r>
            <a:r>
              <a:rPr lang="en-CA" sz="1200" dirty="0">
                <a:solidFill>
                  <a:schemeClr val="bg1"/>
                </a:solidFill>
              </a:rPr>
              <a:t>, HREE</a:t>
            </a:r>
            <a:r>
              <a:rPr lang="en-CA" sz="1200" baseline="30000" dirty="0">
                <a:solidFill>
                  <a:schemeClr val="bg1"/>
                </a:solidFill>
              </a:rPr>
              <a:t>3+</a:t>
            </a:r>
            <a:r>
              <a:rPr lang="en-CA" sz="1200" dirty="0">
                <a:solidFill>
                  <a:schemeClr val="bg1"/>
                </a:solidFill>
              </a:rPr>
              <a:t>, Na</a:t>
            </a:r>
            <a:r>
              <a:rPr lang="en-CA" sz="1200" baseline="30000" dirty="0">
                <a:solidFill>
                  <a:schemeClr val="bg1"/>
                </a:solidFill>
              </a:rPr>
              <a:t>+</a:t>
            </a:r>
            <a:r>
              <a:rPr lang="en-CA" sz="1200" dirty="0">
                <a:solidFill>
                  <a:schemeClr val="bg1"/>
                </a:solidFill>
              </a:rPr>
              <a:t>, and H</a:t>
            </a:r>
            <a:r>
              <a:rPr lang="en-CA" sz="1200" baseline="30000" dirty="0">
                <a:solidFill>
                  <a:schemeClr val="bg1"/>
                </a:solidFill>
              </a:rPr>
              <a:t>+</a:t>
            </a:r>
            <a:r>
              <a:rPr lang="en-CA" sz="1200" dirty="0">
                <a:solidFill>
                  <a:schemeClr val="bg1"/>
                </a:solidFill>
              </a:rPr>
              <a:t> concentrations in the membrane</a:t>
            </a:r>
            <a:endParaRPr lang="en-CA" sz="1200" baseline="30000" dirty="0">
              <a:solidFill>
                <a:schemeClr val="bg1"/>
              </a:solidFill>
            </a:endParaRPr>
          </a:p>
          <a:p>
            <a:pPr>
              <a:spcBef>
                <a:spcPts val="600"/>
              </a:spcBef>
            </a:pPr>
            <a:endParaRPr lang="en-CA" sz="1200" dirty="0"/>
          </a:p>
        </p:txBody>
      </p:sp>
      <p:sp>
        <p:nvSpPr>
          <p:cNvPr id="5" name="TextBox 4">
            <a:extLst>
              <a:ext uri="{FF2B5EF4-FFF2-40B4-BE49-F238E27FC236}">
                <a16:creationId xmlns:a16="http://schemas.microsoft.com/office/drawing/2014/main" id="{1E2F8CFE-D625-E74D-A163-C80FEBCA83B3}"/>
              </a:ext>
            </a:extLst>
          </p:cNvPr>
          <p:cNvSpPr txBox="1"/>
          <p:nvPr/>
        </p:nvSpPr>
        <p:spPr>
          <a:xfrm>
            <a:off x="131736" y="4866501"/>
            <a:ext cx="2783134" cy="276999"/>
          </a:xfrm>
          <a:prstGeom prst="rect">
            <a:avLst/>
          </a:prstGeom>
          <a:noFill/>
        </p:spPr>
        <p:txBody>
          <a:bodyPr wrap="none" rtlCol="0">
            <a:spAutoFit/>
          </a:bodyPr>
          <a:lstStyle/>
          <a:p>
            <a:r>
              <a:rPr lang="en-US" sz="1200" dirty="0">
                <a:solidFill>
                  <a:schemeClr val="bg1"/>
                </a:solidFill>
                <a:latin typeface="Times New Roman" panose="02020603050405020304" pitchFamily="18" charset="0"/>
                <a:cs typeface="Times New Roman" panose="02020603050405020304" pitchFamily="18" charset="0"/>
              </a:rPr>
              <a:t>* The bar denotes an ion in the membrane</a:t>
            </a:r>
          </a:p>
        </p:txBody>
      </p:sp>
    </p:spTree>
    <p:extLst>
      <p:ext uri="{BB962C8B-B14F-4D97-AF65-F5344CB8AC3E}">
        <p14:creationId xmlns:p14="http://schemas.microsoft.com/office/powerpoint/2010/main" val="162416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1" name="Google Shape;841;p22"/>
          <p:cNvSpPr txBox="1">
            <a:spLocks noGrp="1"/>
          </p:cNvSpPr>
          <p:nvPr>
            <p:ph type="title"/>
          </p:nvPr>
        </p:nvSpPr>
        <p:spPr>
          <a:xfrm>
            <a:off x="729000" y="262025"/>
            <a:ext cx="7686000" cy="857400"/>
          </a:xfrm>
          <a:prstGeom prst="rect">
            <a:avLst/>
          </a:prstGeom>
        </p:spPr>
        <p:txBody>
          <a:bodyPr spcFirstLastPara="1" wrap="square" lIns="91425" tIns="91425" rIns="91425" bIns="91425" anchor="b" anchorCtr="0">
            <a:noAutofit/>
          </a:bodyPr>
          <a:lstStyle/>
          <a:p>
            <a:pPr lvl="0"/>
            <a:r>
              <a:rPr lang="en" b="1" dirty="0">
                <a:solidFill>
                  <a:srgbClr val="FFDC8F"/>
                </a:solidFill>
              </a:rPr>
              <a:t>(3) Permeation Equations</a:t>
            </a:r>
            <a:endParaRPr dirty="0"/>
          </a:p>
        </p:txBody>
      </p:sp>
      <p:sp>
        <p:nvSpPr>
          <p:cNvPr id="843" name="Google Shape;843;p2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9" name="Google Shape;963;p32">
            <a:extLst>
              <a:ext uri="{FF2B5EF4-FFF2-40B4-BE49-F238E27FC236}">
                <a16:creationId xmlns:a16="http://schemas.microsoft.com/office/drawing/2014/main" id="{B8188CB9-04CE-6A44-A7A0-7D4A924CF197}"/>
              </a:ext>
            </a:extLst>
          </p:cNvPr>
          <p:cNvSpPr txBox="1">
            <a:spLocks/>
          </p:cNvSpPr>
          <p:nvPr/>
        </p:nvSpPr>
        <p:spPr>
          <a:xfrm>
            <a:off x="1222459" y="2868775"/>
            <a:ext cx="6699082" cy="1562770"/>
          </a:xfrm>
          <a:prstGeom prst="rect">
            <a:avLst/>
          </a:prstGeom>
          <a:solidFill>
            <a:srgbClr val="394663"/>
          </a:solidFill>
          <a:ln>
            <a:solidFill>
              <a:schemeClr val="bg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CA" b="1" dirty="0">
                <a:solidFill>
                  <a:schemeClr val="bg1"/>
                </a:solidFill>
              </a:rPr>
              <a:t>Python functions: </a:t>
            </a:r>
            <a:r>
              <a:rPr lang="en-CA" sz="1600" dirty="0" err="1">
                <a:solidFill>
                  <a:srgbClr val="FCA480"/>
                </a:solidFill>
              </a:rPr>
              <a:t>solve_ivp</a:t>
            </a:r>
            <a:r>
              <a:rPr lang="en-CA" sz="1600" dirty="0">
                <a:solidFill>
                  <a:srgbClr val="FCA480"/>
                </a:solidFill>
              </a:rPr>
              <a:t>, </a:t>
            </a:r>
            <a:r>
              <a:rPr lang="en-CA" sz="1600" dirty="0" err="1">
                <a:solidFill>
                  <a:srgbClr val="FCA480"/>
                </a:solidFill>
              </a:rPr>
              <a:t>odeint</a:t>
            </a:r>
            <a:r>
              <a:rPr lang="en-CA" sz="1600" dirty="0">
                <a:solidFill>
                  <a:srgbClr val="FCA480"/>
                </a:solidFill>
              </a:rPr>
              <a:t>, RK45</a:t>
            </a:r>
          </a:p>
          <a:p>
            <a:pPr>
              <a:spcBef>
                <a:spcPts val="600"/>
              </a:spcBef>
            </a:pPr>
            <a:r>
              <a:rPr lang="en-CA" sz="1200" b="1" dirty="0">
                <a:solidFill>
                  <a:srgbClr val="FCA480"/>
                </a:solidFill>
              </a:rPr>
              <a:t>Input</a:t>
            </a:r>
            <a:r>
              <a:rPr lang="en-CA" sz="1200" dirty="0">
                <a:solidFill>
                  <a:srgbClr val="FCA480"/>
                </a:solidFill>
              </a:rPr>
              <a:t>: </a:t>
            </a:r>
            <a:r>
              <a:rPr lang="en-CA" sz="1200" dirty="0">
                <a:solidFill>
                  <a:schemeClr val="bg1"/>
                </a:solidFill>
              </a:rPr>
              <a:t>LREE</a:t>
            </a:r>
            <a:r>
              <a:rPr lang="en-CA" sz="1200" baseline="30000" dirty="0">
                <a:solidFill>
                  <a:schemeClr val="bg1"/>
                </a:solidFill>
              </a:rPr>
              <a:t>3+</a:t>
            </a:r>
            <a:r>
              <a:rPr lang="en-CA" sz="1200" dirty="0">
                <a:solidFill>
                  <a:schemeClr val="bg1"/>
                </a:solidFill>
              </a:rPr>
              <a:t>, HREE</a:t>
            </a:r>
            <a:r>
              <a:rPr lang="en-CA" sz="1200" baseline="30000" dirty="0">
                <a:solidFill>
                  <a:schemeClr val="bg1"/>
                </a:solidFill>
              </a:rPr>
              <a:t>3+</a:t>
            </a:r>
            <a:r>
              <a:rPr lang="en-CA" sz="1200" dirty="0">
                <a:solidFill>
                  <a:schemeClr val="bg1"/>
                </a:solidFill>
              </a:rPr>
              <a:t>, Na</a:t>
            </a:r>
            <a:r>
              <a:rPr lang="en-CA" sz="1200" baseline="30000" dirty="0">
                <a:solidFill>
                  <a:schemeClr val="bg1"/>
                </a:solidFill>
              </a:rPr>
              <a:t>+</a:t>
            </a:r>
            <a:r>
              <a:rPr lang="en-CA" sz="1200" dirty="0">
                <a:solidFill>
                  <a:schemeClr val="bg1"/>
                </a:solidFill>
              </a:rPr>
              <a:t>, and H</a:t>
            </a:r>
            <a:r>
              <a:rPr lang="en-CA" sz="1200" baseline="30000" dirty="0">
                <a:solidFill>
                  <a:schemeClr val="bg1"/>
                </a:solidFill>
              </a:rPr>
              <a:t>+</a:t>
            </a:r>
            <a:r>
              <a:rPr lang="en-CA" sz="1200" dirty="0">
                <a:solidFill>
                  <a:schemeClr val="bg1"/>
                </a:solidFill>
              </a:rPr>
              <a:t> concentrations in the membrane, as well as experiment duration (s), and number of time points (n) to be iterated over</a:t>
            </a:r>
            <a:endParaRPr lang="en-CA" sz="1200" baseline="30000" dirty="0">
              <a:solidFill>
                <a:schemeClr val="bg1"/>
              </a:solidFill>
            </a:endParaRPr>
          </a:p>
          <a:p>
            <a:pPr>
              <a:spcBef>
                <a:spcPts val="600"/>
              </a:spcBef>
            </a:pPr>
            <a:r>
              <a:rPr lang="en-CA" sz="1200" b="1" dirty="0">
                <a:solidFill>
                  <a:srgbClr val="FCA480"/>
                </a:solidFill>
              </a:rPr>
              <a:t>Output</a:t>
            </a:r>
            <a:r>
              <a:rPr lang="en-CA" sz="1200" dirty="0">
                <a:solidFill>
                  <a:srgbClr val="FCA480"/>
                </a:solidFill>
              </a:rPr>
              <a:t>: </a:t>
            </a:r>
            <a:r>
              <a:rPr lang="en-CA" sz="1200" dirty="0">
                <a:solidFill>
                  <a:schemeClr val="bg1"/>
                </a:solidFill>
              </a:rPr>
              <a:t>LREE</a:t>
            </a:r>
            <a:r>
              <a:rPr lang="en-CA" sz="1200" baseline="30000" dirty="0">
                <a:solidFill>
                  <a:schemeClr val="bg1"/>
                </a:solidFill>
              </a:rPr>
              <a:t>3+</a:t>
            </a:r>
            <a:r>
              <a:rPr lang="en-CA" sz="1200" dirty="0">
                <a:solidFill>
                  <a:schemeClr val="bg1"/>
                </a:solidFill>
              </a:rPr>
              <a:t>, HREE</a:t>
            </a:r>
            <a:r>
              <a:rPr lang="en-CA" sz="1200" baseline="30000" dirty="0">
                <a:solidFill>
                  <a:schemeClr val="bg1"/>
                </a:solidFill>
              </a:rPr>
              <a:t>3+</a:t>
            </a:r>
            <a:r>
              <a:rPr lang="en-CA" sz="1200" dirty="0">
                <a:solidFill>
                  <a:schemeClr val="bg1"/>
                </a:solidFill>
              </a:rPr>
              <a:t>, Na</a:t>
            </a:r>
            <a:r>
              <a:rPr lang="en-CA" sz="1200" baseline="30000" dirty="0">
                <a:solidFill>
                  <a:schemeClr val="bg1"/>
                </a:solidFill>
              </a:rPr>
              <a:t>+</a:t>
            </a:r>
            <a:r>
              <a:rPr lang="en-CA" sz="1200" dirty="0">
                <a:solidFill>
                  <a:schemeClr val="bg1"/>
                </a:solidFill>
              </a:rPr>
              <a:t>, and H</a:t>
            </a:r>
            <a:r>
              <a:rPr lang="en-CA" sz="1200" baseline="30000" dirty="0">
                <a:solidFill>
                  <a:schemeClr val="bg1"/>
                </a:solidFill>
              </a:rPr>
              <a:t>+</a:t>
            </a:r>
            <a:r>
              <a:rPr lang="en-CA" sz="1200" dirty="0">
                <a:solidFill>
                  <a:schemeClr val="bg1"/>
                </a:solidFill>
              </a:rPr>
              <a:t> concentrations to be passed back into system (Section 2) </a:t>
            </a:r>
            <a:endParaRPr lang="en-CA" sz="12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B7937B0-0BA0-0F48-91EA-7049C9E26F10}"/>
                  </a:ext>
                </a:extLst>
              </p:cNvPr>
              <p:cNvSpPr/>
              <p:nvPr/>
            </p:nvSpPr>
            <p:spPr>
              <a:xfrm>
                <a:off x="2138766" y="1317356"/>
                <a:ext cx="4594486" cy="1423082"/>
              </a:xfrm>
              <a:prstGeom prst="rect">
                <a:avLst/>
              </a:prstGeom>
            </p:spPr>
            <p:txBody>
              <a:bodyPr wrap="square">
                <a:spAutoFit/>
              </a:bodyPr>
              <a:lstStyle/>
              <a:p>
                <a:pPr algn="ctr"/>
                <a:r>
                  <a:rPr lang="en-CA" sz="1600" dirty="0">
                    <a:solidFill>
                      <a:schemeClr val="bg1"/>
                    </a:solidFill>
                    <a:latin typeface="Cambria Math" panose="02040503050406030204" pitchFamily="18" charset="0"/>
                  </a:rPr>
                  <a:t>The </a:t>
                </a:r>
                <a:r>
                  <a:rPr lang="en-CA" sz="1600" b="1" u="sng" dirty="0">
                    <a:solidFill>
                      <a:schemeClr val="bg1"/>
                    </a:solidFill>
                    <a:latin typeface="Cambria Math" panose="02040503050406030204" pitchFamily="18" charset="0"/>
                  </a:rPr>
                  <a:t>Nernst-Planck</a:t>
                </a:r>
                <a:r>
                  <a:rPr lang="en-CA" sz="1600" u="sng" dirty="0">
                    <a:solidFill>
                      <a:schemeClr val="bg1"/>
                    </a:solidFill>
                    <a:latin typeface="Cambria Math" panose="02040503050406030204" pitchFamily="18" charset="0"/>
                  </a:rPr>
                  <a:t> </a:t>
                </a:r>
                <a:r>
                  <a:rPr lang="en-CA" sz="1600" dirty="0">
                    <a:solidFill>
                      <a:schemeClr val="bg1"/>
                    </a:solidFill>
                    <a:latin typeface="Cambria Math" panose="02040503050406030204" pitchFamily="18" charset="0"/>
                  </a:rPr>
                  <a:t>equation for electrochemical flux is applied for each ion in solution:</a:t>
                </a:r>
              </a:p>
              <a:p>
                <a:endParaRPr lang="en-CA" sz="1600"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1600" i="1">
                          <a:solidFill>
                            <a:schemeClr val="bg1"/>
                          </a:solidFill>
                          <a:latin typeface="Cambria Math" panose="02040503050406030204" pitchFamily="18" charset="0"/>
                        </a:rPr>
                        <m:t>−</m:t>
                      </m:r>
                      <m:sSub>
                        <m:sSubPr>
                          <m:ctrlPr>
                            <a:rPr lang="en-CA" sz="1600" i="1">
                              <a:solidFill>
                                <a:schemeClr val="bg1"/>
                              </a:solidFill>
                              <a:latin typeface="Cambria Math" panose="02040503050406030204" pitchFamily="18" charset="0"/>
                            </a:rPr>
                          </m:ctrlPr>
                        </m:sSubPr>
                        <m:e>
                          <m:r>
                            <a:rPr lang="en-CA" sz="1600" i="1">
                              <a:solidFill>
                                <a:schemeClr val="bg1"/>
                              </a:solidFill>
                              <a:latin typeface="Cambria Math" panose="02040503050406030204" pitchFamily="18" charset="0"/>
                            </a:rPr>
                            <m:t>𝑉</m:t>
                          </m:r>
                        </m:e>
                        <m:sub>
                          <m:r>
                            <a:rPr lang="en-CA" sz="1600" i="1">
                              <a:solidFill>
                                <a:schemeClr val="bg1"/>
                              </a:solidFill>
                              <a:latin typeface="Cambria Math" panose="02040503050406030204" pitchFamily="18" charset="0"/>
                            </a:rPr>
                            <m:t>𝐹</m:t>
                          </m:r>
                          <m:r>
                            <a:rPr lang="en-CA" sz="1600" i="1">
                              <a:solidFill>
                                <a:schemeClr val="bg1"/>
                              </a:solidFill>
                              <a:latin typeface="Cambria Math" panose="02040503050406030204" pitchFamily="18" charset="0"/>
                            </a:rPr>
                            <m:t> </m:t>
                          </m:r>
                        </m:sub>
                      </m:sSub>
                      <m:f>
                        <m:fPr>
                          <m:ctrlPr>
                            <a:rPr lang="en-CA" sz="1600" i="1">
                              <a:solidFill>
                                <a:schemeClr val="bg1"/>
                              </a:solidFill>
                              <a:latin typeface="Cambria Math" panose="02040503050406030204" pitchFamily="18" charset="0"/>
                            </a:rPr>
                          </m:ctrlPr>
                        </m:fPr>
                        <m:num>
                          <m:r>
                            <a:rPr lang="en-CA" sz="1600" i="1">
                              <a:solidFill>
                                <a:schemeClr val="bg1"/>
                              </a:solidFill>
                              <a:latin typeface="Cambria Math" panose="02040503050406030204" pitchFamily="18" charset="0"/>
                            </a:rPr>
                            <m:t>𝑑</m:t>
                          </m:r>
                          <m:d>
                            <m:dPr>
                              <m:begChr m:val="["/>
                              <m:endChr m:val="]"/>
                              <m:ctrlPr>
                                <a:rPr lang="en-CA" sz="1600" i="1">
                                  <a:solidFill>
                                    <a:schemeClr val="bg1"/>
                                  </a:solidFill>
                                  <a:latin typeface="Cambria Math" panose="02040503050406030204" pitchFamily="18" charset="0"/>
                                </a:rPr>
                              </m:ctrlPr>
                            </m:dPr>
                            <m:e>
                              <m:r>
                                <a:rPr lang="en-CA" sz="1600" i="1">
                                  <a:solidFill>
                                    <a:schemeClr val="bg1"/>
                                  </a:solidFill>
                                  <a:latin typeface="Cambria Math" panose="02040503050406030204" pitchFamily="18" charset="0"/>
                                </a:rPr>
                                <m:t>𝑖𝑜𝑛</m:t>
                              </m:r>
                            </m:e>
                          </m:d>
                        </m:num>
                        <m:den>
                          <m:r>
                            <a:rPr lang="en-CA" sz="1600" i="1">
                              <a:solidFill>
                                <a:schemeClr val="bg1"/>
                              </a:solidFill>
                              <a:latin typeface="Cambria Math" panose="02040503050406030204" pitchFamily="18" charset="0"/>
                            </a:rPr>
                            <m:t>𝑑𝑡</m:t>
                          </m:r>
                        </m:den>
                      </m:f>
                      <m:r>
                        <a:rPr lang="en-CA" sz="1600" i="1">
                          <a:solidFill>
                            <a:schemeClr val="bg1"/>
                          </a:solidFill>
                          <a:latin typeface="Cambria Math" panose="02040503050406030204" pitchFamily="18" charset="0"/>
                        </a:rPr>
                        <m:t> = </m:t>
                      </m:r>
                      <m:r>
                        <a:rPr lang="en-CA" sz="1600" i="1">
                          <a:solidFill>
                            <a:schemeClr val="bg1"/>
                          </a:solidFill>
                          <a:latin typeface="Cambria Math" panose="02040503050406030204" pitchFamily="18" charset="0"/>
                        </a:rPr>
                        <m:t>𝑆</m:t>
                      </m:r>
                      <m:sSub>
                        <m:sSubPr>
                          <m:ctrlPr>
                            <a:rPr lang="en-CA" sz="1600" i="1">
                              <a:solidFill>
                                <a:schemeClr val="bg1"/>
                              </a:solidFill>
                              <a:latin typeface="Cambria Math" panose="02040503050406030204" pitchFamily="18" charset="0"/>
                            </a:rPr>
                          </m:ctrlPr>
                        </m:sSubPr>
                        <m:e>
                          <m:acc>
                            <m:accPr>
                              <m:chr m:val="̅"/>
                              <m:ctrlPr>
                                <a:rPr lang="en-US" sz="1600" i="1">
                                  <a:solidFill>
                                    <a:schemeClr val="bg1"/>
                                  </a:solidFill>
                                  <a:latin typeface="Cambria Math" panose="02040503050406030204" pitchFamily="18" charset="0"/>
                                </a:rPr>
                              </m:ctrlPr>
                            </m:accPr>
                            <m:e>
                              <m:r>
                                <a:rPr lang="en-CA" sz="1600" i="1">
                                  <a:solidFill>
                                    <a:schemeClr val="bg1"/>
                                  </a:solidFill>
                                  <a:latin typeface="Cambria Math" panose="02040503050406030204" pitchFamily="18" charset="0"/>
                                </a:rPr>
                                <m:t>𝐽</m:t>
                              </m:r>
                            </m:e>
                          </m:acc>
                        </m:e>
                        <m:sub>
                          <m:r>
                            <a:rPr lang="en-CA" sz="1600" i="1">
                              <a:solidFill>
                                <a:schemeClr val="bg1"/>
                              </a:solidFill>
                              <a:latin typeface="Cambria Math" panose="02040503050406030204" pitchFamily="18" charset="0"/>
                            </a:rPr>
                            <m:t>𝑖</m:t>
                          </m:r>
                        </m:sub>
                      </m:sSub>
                      <m:r>
                        <a:rPr lang="en-CA" sz="1600" i="1">
                          <a:solidFill>
                            <a:schemeClr val="bg1"/>
                          </a:solidFill>
                          <a:latin typeface="Cambria Math" panose="02040503050406030204" pitchFamily="18" charset="0"/>
                        </a:rPr>
                        <m:t>=</m:t>
                      </m:r>
                      <m:r>
                        <a:rPr lang="en-CA" sz="1600" i="1">
                          <a:solidFill>
                            <a:schemeClr val="bg1"/>
                          </a:solidFill>
                          <a:latin typeface="Cambria Math" panose="02040503050406030204" pitchFamily="18" charset="0"/>
                          <a:ea typeface="Cambria Math" panose="02040503050406030204" pitchFamily="18" charset="0"/>
                        </a:rPr>
                        <m:t> </m:t>
                      </m:r>
                      <m:r>
                        <a:rPr lang="en-CA" sz="1600" i="1">
                          <a:solidFill>
                            <a:schemeClr val="bg1"/>
                          </a:solidFill>
                          <a:latin typeface="Cambria Math" panose="02040503050406030204" pitchFamily="18" charset="0"/>
                          <a:ea typeface="Cambria Math" panose="02040503050406030204" pitchFamily="18" charset="0"/>
                        </a:rPr>
                        <m:t>𝑆</m:t>
                      </m:r>
                      <m:f>
                        <m:fPr>
                          <m:ctrlPr>
                            <a:rPr lang="en-CA" sz="1600" i="1">
                              <a:solidFill>
                                <a:schemeClr val="bg1"/>
                              </a:solidFill>
                              <a:latin typeface="Cambria Math" panose="02040503050406030204" pitchFamily="18" charset="0"/>
                              <a:ea typeface="Cambria Math" panose="02040503050406030204" pitchFamily="18" charset="0"/>
                            </a:rPr>
                          </m:ctrlPr>
                        </m:fPr>
                        <m:num>
                          <m:sSub>
                            <m:sSubPr>
                              <m:ctrlPr>
                                <a:rPr lang="en-US" sz="1600" i="1">
                                  <a:solidFill>
                                    <a:schemeClr val="bg1"/>
                                  </a:solidFill>
                                  <a:latin typeface="Cambria Math" panose="02040503050406030204" pitchFamily="18" charset="0"/>
                                </a:rPr>
                              </m:ctrlPr>
                            </m:sSubPr>
                            <m:e>
                              <m:r>
                                <a:rPr lang="en-CA" sz="1600" i="1">
                                  <a:solidFill>
                                    <a:schemeClr val="bg1"/>
                                  </a:solidFill>
                                  <a:latin typeface="Cambria Math" panose="02040503050406030204" pitchFamily="18" charset="0"/>
                                </a:rPr>
                                <m:t>𝑧</m:t>
                              </m:r>
                            </m:e>
                            <m:sub>
                              <m:r>
                                <a:rPr lang="en-CA" sz="1600" i="1">
                                  <a:solidFill>
                                    <a:schemeClr val="bg1"/>
                                  </a:solidFill>
                                  <a:latin typeface="Cambria Math" panose="02040503050406030204" pitchFamily="18" charset="0"/>
                                </a:rPr>
                                <m:t>𝑖</m:t>
                              </m:r>
                            </m:sub>
                          </m:sSub>
                          <m:r>
                            <a:rPr lang="en-CA" sz="1600" i="1">
                              <a:solidFill>
                                <a:schemeClr val="bg1"/>
                              </a:solidFill>
                              <a:latin typeface="Cambria Math" panose="02040503050406030204" pitchFamily="18" charset="0"/>
                            </a:rPr>
                            <m:t> </m:t>
                          </m:r>
                          <m:sSub>
                            <m:sSubPr>
                              <m:ctrlPr>
                                <a:rPr lang="en-CA" sz="1600" i="1">
                                  <a:solidFill>
                                    <a:schemeClr val="bg1"/>
                                  </a:solidFill>
                                  <a:latin typeface="Cambria Math" panose="02040503050406030204" pitchFamily="18" charset="0"/>
                                </a:rPr>
                              </m:ctrlPr>
                            </m:sSubPr>
                            <m:e>
                              <m:r>
                                <a:rPr lang="en-CA" sz="1600" i="1">
                                  <a:solidFill>
                                    <a:schemeClr val="bg1"/>
                                  </a:solidFill>
                                  <a:latin typeface="Cambria Math" panose="02040503050406030204" pitchFamily="18" charset="0"/>
                                </a:rPr>
                                <m:t>𝐷</m:t>
                              </m:r>
                            </m:e>
                            <m:sub>
                              <m:r>
                                <a:rPr lang="en-CA" sz="1600" i="1">
                                  <a:solidFill>
                                    <a:schemeClr val="bg1"/>
                                  </a:solidFill>
                                  <a:latin typeface="Cambria Math" panose="02040503050406030204" pitchFamily="18" charset="0"/>
                                </a:rPr>
                                <m:t>𝑖</m:t>
                              </m:r>
                            </m:sub>
                          </m:sSub>
                          <m:acc>
                            <m:accPr>
                              <m:chr m:val="̅"/>
                              <m:ctrlPr>
                                <a:rPr lang="en-US" sz="1600" i="1">
                                  <a:solidFill>
                                    <a:schemeClr val="bg1"/>
                                  </a:solidFill>
                                  <a:latin typeface="Cambria Math" panose="02040503050406030204" pitchFamily="18" charset="0"/>
                                </a:rPr>
                              </m:ctrlPr>
                            </m:accPr>
                            <m:e>
                              <m:d>
                                <m:dPr>
                                  <m:begChr m:val="["/>
                                  <m:endChr m:val="]"/>
                                  <m:ctrlPr>
                                    <a:rPr lang="en-CA" sz="1600" i="1">
                                      <a:solidFill>
                                        <a:schemeClr val="bg1"/>
                                      </a:solidFill>
                                      <a:latin typeface="Cambria Math" panose="02040503050406030204" pitchFamily="18" charset="0"/>
                                    </a:rPr>
                                  </m:ctrlPr>
                                </m:dPr>
                                <m:e>
                                  <m:r>
                                    <a:rPr lang="en-CA" sz="1600" i="1">
                                      <a:solidFill>
                                        <a:schemeClr val="bg1"/>
                                      </a:solidFill>
                                      <a:latin typeface="Cambria Math" panose="02040503050406030204" pitchFamily="18" charset="0"/>
                                    </a:rPr>
                                    <m:t>𝑖𝑜𝑛</m:t>
                                  </m:r>
                                </m:e>
                              </m:d>
                            </m:e>
                          </m:acc>
                          <m:r>
                            <a:rPr lang="en-CA" sz="1600" i="1">
                              <a:solidFill>
                                <a:schemeClr val="bg1"/>
                              </a:solidFill>
                              <a:latin typeface="Cambria Math" panose="02040503050406030204" pitchFamily="18" charset="0"/>
                            </a:rPr>
                            <m:t> </m:t>
                          </m:r>
                          <m:r>
                            <a:rPr lang="en-CA" sz="1600" i="1">
                              <a:solidFill>
                                <a:schemeClr val="bg1"/>
                              </a:solidFill>
                              <a:latin typeface="Cambria Math" panose="02040503050406030204" pitchFamily="18" charset="0"/>
                            </a:rPr>
                            <m:t>𝐼</m:t>
                          </m:r>
                        </m:num>
                        <m:den>
                          <m:nary>
                            <m:naryPr>
                              <m:chr m:val="∑"/>
                              <m:ctrlPr>
                                <a:rPr lang="en-CA" sz="1600" i="1">
                                  <a:solidFill>
                                    <a:schemeClr val="bg1"/>
                                  </a:solidFill>
                                  <a:latin typeface="Cambria Math" panose="02040503050406030204" pitchFamily="18" charset="0"/>
                                  <a:ea typeface="Cambria Math" panose="02040503050406030204" pitchFamily="18" charset="0"/>
                                </a:rPr>
                              </m:ctrlPr>
                            </m:naryPr>
                            <m:sub>
                              <m:r>
                                <m:rPr>
                                  <m:brk m:alnAt="23"/>
                                </m:rPr>
                                <a:rPr lang="en-CA" sz="1600" i="1">
                                  <a:solidFill>
                                    <a:schemeClr val="bg1"/>
                                  </a:solidFill>
                                  <a:latin typeface="Cambria Math" panose="02040503050406030204" pitchFamily="18" charset="0"/>
                                  <a:ea typeface="Cambria Math" panose="02040503050406030204" pitchFamily="18" charset="0"/>
                                </a:rPr>
                                <m:t>𝑖</m:t>
                              </m:r>
                              <m:r>
                                <a:rPr lang="en-CA" sz="1600" i="1">
                                  <a:solidFill>
                                    <a:schemeClr val="bg1"/>
                                  </a:solidFill>
                                  <a:latin typeface="Cambria Math" panose="02040503050406030204" pitchFamily="18" charset="0"/>
                                  <a:ea typeface="Cambria Math" panose="02040503050406030204" pitchFamily="18" charset="0"/>
                                </a:rPr>
                                <m:t>=1</m:t>
                              </m:r>
                            </m:sub>
                            <m:sup>
                              <m:r>
                                <a:rPr lang="en-CA" sz="1600" i="1">
                                  <a:solidFill>
                                    <a:schemeClr val="bg1"/>
                                  </a:solidFill>
                                  <a:latin typeface="Cambria Math" panose="02040503050406030204" pitchFamily="18" charset="0"/>
                                  <a:ea typeface="Cambria Math" panose="02040503050406030204" pitchFamily="18" charset="0"/>
                                </a:rPr>
                                <m:t>𝑛</m:t>
                              </m:r>
                              <m:r>
                                <a:rPr lang="en-CA" sz="1600" i="1">
                                  <a:solidFill>
                                    <a:schemeClr val="bg1"/>
                                  </a:solidFill>
                                  <a:latin typeface="Cambria Math" panose="02040503050406030204" pitchFamily="18" charset="0"/>
                                  <a:ea typeface="Cambria Math" panose="02040503050406030204" pitchFamily="18" charset="0"/>
                                </a:rPr>
                                <m:t>+2</m:t>
                              </m:r>
                            </m:sup>
                            <m:e>
                              <m:sSubSup>
                                <m:sSubSupPr>
                                  <m:ctrlPr>
                                    <a:rPr lang="en-CA" sz="1600" i="1">
                                      <a:solidFill>
                                        <a:schemeClr val="bg1"/>
                                      </a:solidFill>
                                      <a:latin typeface="Cambria Math" panose="02040503050406030204" pitchFamily="18" charset="0"/>
                                    </a:rPr>
                                  </m:ctrlPr>
                                </m:sSubSupPr>
                                <m:e>
                                  <m:r>
                                    <a:rPr lang="en-CA" sz="1600" i="1">
                                      <a:solidFill>
                                        <a:schemeClr val="bg1"/>
                                      </a:solidFill>
                                      <a:latin typeface="Cambria Math" panose="02040503050406030204" pitchFamily="18" charset="0"/>
                                    </a:rPr>
                                    <m:t>𝑧</m:t>
                                  </m:r>
                                </m:e>
                                <m:sub>
                                  <m:r>
                                    <a:rPr lang="en-CA" sz="1600" i="1">
                                      <a:solidFill>
                                        <a:schemeClr val="bg1"/>
                                      </a:solidFill>
                                      <a:latin typeface="Cambria Math" panose="02040503050406030204" pitchFamily="18" charset="0"/>
                                    </a:rPr>
                                    <m:t>𝑖</m:t>
                                  </m:r>
                                </m:sub>
                                <m:sup>
                                  <m:r>
                                    <a:rPr lang="en-CA" sz="1600" i="1">
                                      <a:solidFill>
                                        <a:schemeClr val="bg1"/>
                                      </a:solidFill>
                                      <a:latin typeface="Cambria Math" panose="02040503050406030204" pitchFamily="18" charset="0"/>
                                    </a:rPr>
                                    <m:t>2</m:t>
                                  </m:r>
                                </m:sup>
                              </m:sSubSup>
                              <m:r>
                                <a:rPr lang="en-CA" sz="1600" i="1">
                                  <a:solidFill>
                                    <a:schemeClr val="bg1"/>
                                  </a:solidFill>
                                  <a:latin typeface="Cambria Math" panose="02040503050406030204" pitchFamily="18" charset="0"/>
                                </a:rPr>
                                <m:t> </m:t>
                              </m:r>
                              <m:sSub>
                                <m:sSubPr>
                                  <m:ctrlPr>
                                    <a:rPr lang="en-CA" sz="1600" i="1">
                                      <a:solidFill>
                                        <a:schemeClr val="bg1"/>
                                      </a:solidFill>
                                      <a:latin typeface="Cambria Math" panose="02040503050406030204" pitchFamily="18" charset="0"/>
                                    </a:rPr>
                                  </m:ctrlPr>
                                </m:sSubPr>
                                <m:e>
                                  <m:r>
                                    <a:rPr lang="en-CA" sz="1600" i="1">
                                      <a:solidFill>
                                        <a:schemeClr val="bg1"/>
                                      </a:solidFill>
                                      <a:latin typeface="Cambria Math" panose="02040503050406030204" pitchFamily="18" charset="0"/>
                                    </a:rPr>
                                    <m:t>𝐷</m:t>
                                  </m:r>
                                </m:e>
                                <m:sub>
                                  <m:r>
                                    <a:rPr lang="en-CA" sz="1600" i="1">
                                      <a:solidFill>
                                        <a:schemeClr val="bg1"/>
                                      </a:solidFill>
                                      <a:latin typeface="Cambria Math" panose="02040503050406030204" pitchFamily="18" charset="0"/>
                                    </a:rPr>
                                    <m:t>𝑖</m:t>
                                  </m:r>
                                </m:sub>
                              </m:sSub>
                              <m:acc>
                                <m:accPr>
                                  <m:chr m:val="̅"/>
                                  <m:ctrlPr>
                                    <a:rPr lang="en-US" sz="1600" i="1">
                                      <a:solidFill>
                                        <a:schemeClr val="bg1"/>
                                      </a:solidFill>
                                      <a:latin typeface="Cambria Math" panose="02040503050406030204" pitchFamily="18" charset="0"/>
                                    </a:rPr>
                                  </m:ctrlPr>
                                </m:accPr>
                                <m:e>
                                  <m:d>
                                    <m:dPr>
                                      <m:begChr m:val="["/>
                                      <m:endChr m:val="]"/>
                                      <m:ctrlPr>
                                        <a:rPr lang="en-CA" sz="1600" i="1">
                                          <a:solidFill>
                                            <a:schemeClr val="bg1"/>
                                          </a:solidFill>
                                          <a:latin typeface="Cambria Math" panose="02040503050406030204" pitchFamily="18" charset="0"/>
                                        </a:rPr>
                                      </m:ctrlPr>
                                    </m:dPr>
                                    <m:e>
                                      <m:r>
                                        <a:rPr lang="en-CA" sz="1600" i="1">
                                          <a:solidFill>
                                            <a:schemeClr val="bg1"/>
                                          </a:solidFill>
                                          <a:latin typeface="Cambria Math" panose="02040503050406030204" pitchFamily="18" charset="0"/>
                                        </a:rPr>
                                        <m:t>𝑖𝑜𝑛</m:t>
                                      </m:r>
                                    </m:e>
                                  </m:d>
                                </m:e>
                              </m:acc>
                              <m:r>
                                <a:rPr lang="en-CA" sz="1600" i="1">
                                  <a:solidFill>
                                    <a:schemeClr val="bg1"/>
                                  </a:solidFill>
                                  <a:latin typeface="Cambria Math" panose="02040503050406030204" pitchFamily="18" charset="0"/>
                                </a:rPr>
                                <m:t>𝐹</m:t>
                              </m:r>
                            </m:e>
                          </m:nary>
                        </m:den>
                      </m:f>
                    </m:oMath>
                  </m:oMathPara>
                </a14:m>
                <a:endParaRPr lang="en-US" sz="1600" dirty="0">
                  <a:solidFill>
                    <a:schemeClr val="bg1"/>
                  </a:solidFill>
                </a:endParaRPr>
              </a:p>
            </p:txBody>
          </p:sp>
        </mc:Choice>
        <mc:Fallback xmlns="">
          <p:sp>
            <p:nvSpPr>
              <p:cNvPr id="3" name="Rectangle 2">
                <a:extLst>
                  <a:ext uri="{FF2B5EF4-FFF2-40B4-BE49-F238E27FC236}">
                    <a16:creationId xmlns:a16="http://schemas.microsoft.com/office/drawing/2014/main" id="{FB7937B0-0BA0-0F48-91EA-7049C9E26F10}"/>
                  </a:ext>
                </a:extLst>
              </p:cNvPr>
              <p:cNvSpPr>
                <a:spLocks noRot="1" noChangeAspect="1" noMove="1" noResize="1" noEditPoints="1" noAdjustHandles="1" noChangeArrowheads="1" noChangeShapeType="1" noTextEdit="1"/>
              </p:cNvSpPr>
              <p:nvPr/>
            </p:nvSpPr>
            <p:spPr>
              <a:xfrm>
                <a:off x="2138766" y="1317356"/>
                <a:ext cx="4594486" cy="1423082"/>
              </a:xfrm>
              <a:prstGeom prst="rect">
                <a:avLst/>
              </a:prstGeom>
              <a:blipFill>
                <a:blip r:embed="rId3"/>
                <a:stretch>
                  <a:fillRect t="-877" b="-41228"/>
                </a:stretch>
              </a:blipFill>
            </p:spPr>
            <p:txBody>
              <a:bodyPr/>
              <a:lstStyle/>
              <a:p>
                <a:r>
                  <a:rPr lang="en-US">
                    <a:noFill/>
                  </a:rPr>
                  <a:t> </a:t>
                </a:r>
              </a:p>
            </p:txBody>
          </p:sp>
        </mc:Fallback>
      </mc:AlternateContent>
    </p:spTree>
    <p:extLst>
      <p:ext uri="{BB962C8B-B14F-4D97-AF65-F5344CB8AC3E}">
        <p14:creationId xmlns:p14="http://schemas.microsoft.com/office/powerpoint/2010/main" val="130401978"/>
      </p:ext>
    </p:extLst>
  </p:cSld>
  <p:clrMapOvr>
    <a:masterClrMapping/>
  </p:clrMapOvr>
</p:sld>
</file>

<file path=ppt/theme/theme1.xml><?xml version="1.0" encoding="utf-8"?>
<a:theme xmlns:a="http://schemas.openxmlformats.org/drawingml/2006/main" name="Thaliard template">
  <a:themeElements>
    <a:clrScheme name="Custom 347">
      <a:dk1>
        <a:srgbClr val="34373D"/>
      </a:dk1>
      <a:lt1>
        <a:srgbClr val="FFFFFF"/>
      </a:lt1>
      <a:dk2>
        <a:srgbClr val="CDD2DB"/>
      </a:dk2>
      <a:lt2>
        <a:srgbClr val="6A7486"/>
      </a:lt2>
      <a:accent1>
        <a:srgbClr val="465573"/>
      </a:accent1>
      <a:accent2>
        <a:srgbClr val="6E86B6"/>
      </a:accent2>
      <a:accent3>
        <a:srgbClr val="ACBFE6"/>
      </a:accent3>
      <a:accent4>
        <a:srgbClr val="91C05E"/>
      </a:accent4>
      <a:accent5>
        <a:srgbClr val="ACCC88"/>
      </a:accent5>
      <a:accent6>
        <a:srgbClr val="E2F8C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1384</TotalTime>
  <Words>961</Words>
  <Application>Microsoft Macintosh PowerPoint</Application>
  <PresentationFormat>On-screen Show (16:9)</PresentationFormat>
  <Paragraphs>150</Paragraphs>
  <Slides>15</Slides>
  <Notes>15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Titillium Web ExtraLight</vt:lpstr>
      <vt:lpstr>Arial</vt:lpstr>
      <vt:lpstr>Abadi MT Condensed Light</vt:lpstr>
      <vt:lpstr>Bookman Old Style</vt:lpstr>
      <vt:lpstr>Titillium Web</vt:lpstr>
      <vt:lpstr>Times New Roman</vt:lpstr>
      <vt:lpstr>System Font Regular</vt:lpstr>
      <vt:lpstr>Cambria Math</vt:lpstr>
      <vt:lpstr>Thaliard template</vt:lpstr>
      <vt:lpstr>REE-ELECTRODIALYSIS PROCESS MODELLING</vt:lpstr>
      <vt:lpstr>Inspiration and Direction</vt:lpstr>
      <vt:lpstr>IMPLEMENTATION.</vt:lpstr>
      <vt:lpstr>Process Flow:</vt:lpstr>
      <vt:lpstr>Mathematical Formulations</vt:lpstr>
      <vt:lpstr>(1) Dissociation Equilibrium</vt:lpstr>
      <vt:lpstr>(1) Dissociation Equilibrium</vt:lpstr>
      <vt:lpstr>(2) Ion Exchange Equilibrium of Membranes</vt:lpstr>
      <vt:lpstr>(3) Permeation Equations</vt:lpstr>
      <vt:lpstr>Guided User Interface:</vt:lpstr>
      <vt:lpstr>Evaluating Model Performance</vt:lpstr>
      <vt:lpstr>Data Validation:</vt:lpstr>
      <vt:lpstr>Deterministic Model Trial</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REE-ELECTRODIALYSIS PROCESS MODELLING</dc:title>
  <cp:lastModifiedBy>Kellie Chong</cp:lastModifiedBy>
  <cp:revision>15</cp:revision>
  <dcterms:modified xsi:type="dcterms:W3CDTF">2021-05-03T04:08:59Z</dcterms:modified>
</cp:coreProperties>
</file>